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6"/>
  </p:notesMasterIdLst>
  <p:sldIdLst>
    <p:sldId id="256" r:id="rId2"/>
    <p:sldId id="340" r:id="rId3"/>
    <p:sldId id="341" r:id="rId4"/>
    <p:sldId id="375" r:id="rId5"/>
    <p:sldId id="377" r:id="rId6"/>
    <p:sldId id="378" r:id="rId7"/>
    <p:sldId id="379" r:id="rId8"/>
    <p:sldId id="380" r:id="rId9"/>
    <p:sldId id="347" r:id="rId10"/>
    <p:sldId id="381" r:id="rId11"/>
    <p:sldId id="382" r:id="rId12"/>
    <p:sldId id="358" r:id="rId13"/>
    <p:sldId id="383" r:id="rId14"/>
    <p:sldId id="261" r:id="rId15"/>
    <p:sldId id="297" r:id="rId16"/>
    <p:sldId id="324" r:id="rId17"/>
    <p:sldId id="329" r:id="rId18"/>
    <p:sldId id="300" r:id="rId19"/>
    <p:sldId id="302" r:id="rId20"/>
    <p:sldId id="323" r:id="rId21"/>
    <p:sldId id="326" r:id="rId22"/>
    <p:sldId id="327" r:id="rId23"/>
    <p:sldId id="298" r:id="rId24"/>
    <p:sldId id="305" r:id="rId25"/>
    <p:sldId id="306" r:id="rId26"/>
    <p:sldId id="307" r:id="rId27"/>
    <p:sldId id="308" r:id="rId28"/>
    <p:sldId id="328" r:id="rId29"/>
    <p:sldId id="309" r:id="rId30"/>
    <p:sldId id="321" r:id="rId31"/>
    <p:sldId id="319" r:id="rId32"/>
    <p:sldId id="317" r:id="rId33"/>
    <p:sldId id="318" r:id="rId34"/>
    <p:sldId id="322" r:id="rId35"/>
    <p:sldId id="320" r:id="rId36"/>
    <p:sldId id="330" r:id="rId37"/>
    <p:sldId id="311" r:id="rId38"/>
    <p:sldId id="312" r:id="rId39"/>
    <p:sldId id="310" r:id="rId40"/>
    <p:sldId id="313" r:id="rId41"/>
    <p:sldId id="314" r:id="rId42"/>
    <p:sldId id="315" r:id="rId43"/>
    <p:sldId id="316" r:id="rId44"/>
    <p:sldId id="296" r:id="rId45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47"/>
      <p:bold r:id="rId48"/>
      <p:italic r:id="rId49"/>
      <p:boldItalic r:id="rId50"/>
    </p:embeddedFont>
    <p:embeddedFont>
      <p:font typeface="Rubik" panose="020B0604020202020204" charset="-79"/>
      <p:regular r:id="rId51"/>
      <p:bold r:id="rId52"/>
      <p:italic r:id="rId53"/>
      <p:boldItalic r:id="rId54"/>
    </p:embeddedFont>
    <p:embeddedFont>
      <p:font typeface="Trebuchet MS" panose="020B0603020202020204" pitchFamily="34" charset="0"/>
      <p:regular r:id="rId55"/>
      <p:bold r:id="rId56"/>
      <p:italic r:id="rId57"/>
      <p:boldItalic r:id="rId5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r:id="rId68" roundtripDataSignature="AMtx7mjyoU4vhkWF0kvlNuYveoHze2Fe0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ECF83EB-9E8A-4632-8814-1B0E3BD04948}" v="1" dt="2022-02-16T21:08:13.628"/>
  </p1510:revLst>
</p1510:revInfo>
</file>

<file path=ppt/tableStyles.xml><?xml version="1.0" encoding="utf-8"?>
<a:tblStyleLst xmlns:a="http://schemas.openxmlformats.org/drawingml/2006/main" def="{8396CB31-569E-4B18-A23F-51447D1BD4F1}">
  <a:tblStyle styleId="{8396CB31-569E-4B18-A23F-51447D1BD4F1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72CE057E-09E1-4D0D-AC6B-FC80A6323364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>
          <a:top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a:bottom>
        </a:tcBdr>
      </a:tcStyle>
    </a:band1H>
    <a:band2H>
      <a:tcTxStyle/>
      <a:tcStyle>
        <a:tcBdr/>
      </a:tcStyle>
    </a:band2H>
    <a:band1V>
      <a:tcTxStyle/>
      <a:tcStyle>
        <a:tcBdr>
          <a:left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a:right>
        </a:tcBdr>
      </a:tcStyle>
    </a:band1V>
    <a:band2V>
      <a:tcTxStyle/>
      <a:tcStyle>
        <a:tcBdr>
          <a:left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a:right>
        </a:tcBdr>
      </a:tcStyle>
    </a:band2V>
    <a:lastCol>
      <a:tcTxStyle b="on" i="off"/>
      <a:tcStyle>
        <a:tcBdr/>
      </a:tcStyle>
    </a:lastCol>
    <a:firstCol>
      <a:tcTxStyle b="on" i="off"/>
      <a:tcStyle>
        <a:tcBdr/>
      </a:tcStyle>
    </a:firstCol>
    <a:lastRow>
      <a:tcTxStyle b="on" i="off"/>
      <a:tcStyle>
        <a:tcBdr>
          <a:top>
            <a:ln w="5080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a:top>
        </a:tcBdr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5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800" y="5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1.fntdata"/><Relationship Id="rId50" Type="http://schemas.openxmlformats.org/officeDocument/2006/relationships/font" Target="fonts/font4.fntdata"/><Relationship Id="rId55" Type="http://schemas.openxmlformats.org/officeDocument/2006/relationships/font" Target="fonts/font9.fntdata"/><Relationship Id="rId68" Type="http://customschemas.google.com/relationships/presentationmetadata" Target="metadata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7.fntdata"/><Relationship Id="rId58" Type="http://schemas.openxmlformats.org/officeDocument/2006/relationships/font" Target="fonts/font12.fntdata"/><Relationship Id="rId74" Type="http://schemas.microsoft.com/office/2015/10/relationships/revisionInfo" Target="revisionInfo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2.fntdata"/><Relationship Id="rId56" Type="http://schemas.openxmlformats.org/officeDocument/2006/relationships/font" Target="fonts/font10.fntdata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5.fntdata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8.fntdata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3.fntdata"/><Relationship Id="rId57" Type="http://schemas.openxmlformats.org/officeDocument/2006/relationships/font" Target="fonts/font11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6.fntdata"/><Relationship Id="rId73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is Alfredo Jimenez" userId="13d526cefa727978" providerId="LiveId" clId="{8ECF83EB-9E8A-4632-8814-1B0E3BD04948}"/>
    <pc:docChg chg="addSld delSld modSld">
      <pc:chgData name="Luis Alfredo Jimenez" userId="13d526cefa727978" providerId="LiveId" clId="{8ECF83EB-9E8A-4632-8814-1B0E3BD04948}" dt="2022-02-16T21:08:21.054" v="3" actId="47"/>
      <pc:docMkLst>
        <pc:docMk/>
      </pc:docMkLst>
      <pc:sldChg chg="modSp mod">
        <pc:chgData name="Luis Alfredo Jimenez" userId="13d526cefa727978" providerId="LiveId" clId="{8ECF83EB-9E8A-4632-8814-1B0E3BD04948}" dt="2022-02-16T21:04:11.197" v="1" actId="20577"/>
        <pc:sldMkLst>
          <pc:docMk/>
          <pc:sldMk cId="0" sldId="256"/>
        </pc:sldMkLst>
        <pc:spChg chg="mod">
          <ac:chgData name="Luis Alfredo Jimenez" userId="13d526cefa727978" providerId="LiveId" clId="{8ECF83EB-9E8A-4632-8814-1B0E3BD04948}" dt="2022-02-16T21:04:11.197" v="1" actId="20577"/>
          <ac:spMkLst>
            <pc:docMk/>
            <pc:sldMk cId="0" sldId="256"/>
            <ac:spMk id="79" creationId="{00000000-0000-0000-0000-000000000000}"/>
          </ac:spMkLst>
        </pc:spChg>
      </pc:sldChg>
      <pc:sldChg chg="add">
        <pc:chgData name="Luis Alfredo Jimenez" userId="13d526cefa727978" providerId="LiveId" clId="{8ECF83EB-9E8A-4632-8814-1B0E3BD04948}" dt="2022-02-16T21:08:13.614" v="2"/>
        <pc:sldMkLst>
          <pc:docMk/>
          <pc:sldMk cId="0" sldId="261"/>
        </pc:sldMkLst>
      </pc:sldChg>
      <pc:sldChg chg="add">
        <pc:chgData name="Luis Alfredo Jimenez" userId="13d526cefa727978" providerId="LiveId" clId="{8ECF83EB-9E8A-4632-8814-1B0E3BD04948}" dt="2022-02-16T21:08:13.614" v="2"/>
        <pc:sldMkLst>
          <pc:docMk/>
          <pc:sldMk cId="1611974986" sldId="297"/>
        </pc:sldMkLst>
      </pc:sldChg>
      <pc:sldChg chg="add">
        <pc:chgData name="Luis Alfredo Jimenez" userId="13d526cefa727978" providerId="LiveId" clId="{8ECF83EB-9E8A-4632-8814-1B0E3BD04948}" dt="2022-02-16T21:08:13.614" v="2"/>
        <pc:sldMkLst>
          <pc:docMk/>
          <pc:sldMk cId="1715894656" sldId="298"/>
        </pc:sldMkLst>
      </pc:sldChg>
      <pc:sldChg chg="del">
        <pc:chgData name="Luis Alfredo Jimenez" userId="13d526cefa727978" providerId="LiveId" clId="{8ECF83EB-9E8A-4632-8814-1B0E3BD04948}" dt="2022-02-16T21:04:06.613" v="0" actId="47"/>
        <pc:sldMkLst>
          <pc:docMk/>
          <pc:sldMk cId="4242161204" sldId="298"/>
        </pc:sldMkLst>
      </pc:sldChg>
      <pc:sldChg chg="del">
        <pc:chgData name="Luis Alfredo Jimenez" userId="13d526cefa727978" providerId="LiveId" clId="{8ECF83EB-9E8A-4632-8814-1B0E3BD04948}" dt="2022-02-16T21:08:21.054" v="3" actId="47"/>
        <pc:sldMkLst>
          <pc:docMk/>
          <pc:sldMk cId="3981475811" sldId="299"/>
        </pc:sldMkLst>
      </pc:sldChg>
      <pc:sldChg chg="add">
        <pc:chgData name="Luis Alfredo Jimenez" userId="13d526cefa727978" providerId="LiveId" clId="{8ECF83EB-9E8A-4632-8814-1B0E3BD04948}" dt="2022-02-16T21:08:13.614" v="2"/>
        <pc:sldMkLst>
          <pc:docMk/>
          <pc:sldMk cId="86064744" sldId="300"/>
        </pc:sldMkLst>
      </pc:sldChg>
      <pc:sldChg chg="del">
        <pc:chgData name="Luis Alfredo Jimenez" userId="13d526cefa727978" providerId="LiveId" clId="{8ECF83EB-9E8A-4632-8814-1B0E3BD04948}" dt="2022-02-16T21:04:06.613" v="0" actId="47"/>
        <pc:sldMkLst>
          <pc:docMk/>
          <pc:sldMk cId="235789992" sldId="302"/>
        </pc:sldMkLst>
      </pc:sldChg>
      <pc:sldChg chg="add">
        <pc:chgData name="Luis Alfredo Jimenez" userId="13d526cefa727978" providerId="LiveId" clId="{8ECF83EB-9E8A-4632-8814-1B0E3BD04948}" dt="2022-02-16T21:08:13.614" v="2"/>
        <pc:sldMkLst>
          <pc:docMk/>
          <pc:sldMk cId="3309761856" sldId="302"/>
        </pc:sldMkLst>
      </pc:sldChg>
      <pc:sldChg chg="add">
        <pc:chgData name="Luis Alfredo Jimenez" userId="13d526cefa727978" providerId="LiveId" clId="{8ECF83EB-9E8A-4632-8814-1B0E3BD04948}" dt="2022-02-16T21:08:13.614" v="2"/>
        <pc:sldMkLst>
          <pc:docMk/>
          <pc:sldMk cId="345247694" sldId="305"/>
        </pc:sldMkLst>
      </pc:sldChg>
      <pc:sldChg chg="add">
        <pc:chgData name="Luis Alfredo Jimenez" userId="13d526cefa727978" providerId="LiveId" clId="{8ECF83EB-9E8A-4632-8814-1B0E3BD04948}" dt="2022-02-16T21:08:13.614" v="2"/>
        <pc:sldMkLst>
          <pc:docMk/>
          <pc:sldMk cId="1666124255" sldId="306"/>
        </pc:sldMkLst>
      </pc:sldChg>
      <pc:sldChg chg="add">
        <pc:chgData name="Luis Alfredo Jimenez" userId="13d526cefa727978" providerId="LiveId" clId="{8ECF83EB-9E8A-4632-8814-1B0E3BD04948}" dt="2022-02-16T21:08:13.614" v="2"/>
        <pc:sldMkLst>
          <pc:docMk/>
          <pc:sldMk cId="1203328873" sldId="307"/>
        </pc:sldMkLst>
      </pc:sldChg>
      <pc:sldChg chg="add">
        <pc:chgData name="Luis Alfredo Jimenez" userId="13d526cefa727978" providerId="LiveId" clId="{8ECF83EB-9E8A-4632-8814-1B0E3BD04948}" dt="2022-02-16T21:08:13.614" v="2"/>
        <pc:sldMkLst>
          <pc:docMk/>
          <pc:sldMk cId="188527712" sldId="308"/>
        </pc:sldMkLst>
      </pc:sldChg>
      <pc:sldChg chg="add">
        <pc:chgData name="Luis Alfredo Jimenez" userId="13d526cefa727978" providerId="LiveId" clId="{8ECF83EB-9E8A-4632-8814-1B0E3BD04948}" dt="2022-02-16T21:08:13.614" v="2"/>
        <pc:sldMkLst>
          <pc:docMk/>
          <pc:sldMk cId="4054115752" sldId="309"/>
        </pc:sldMkLst>
      </pc:sldChg>
      <pc:sldChg chg="add">
        <pc:chgData name="Luis Alfredo Jimenez" userId="13d526cefa727978" providerId="LiveId" clId="{8ECF83EB-9E8A-4632-8814-1B0E3BD04948}" dt="2022-02-16T21:08:13.614" v="2"/>
        <pc:sldMkLst>
          <pc:docMk/>
          <pc:sldMk cId="1887847147" sldId="310"/>
        </pc:sldMkLst>
      </pc:sldChg>
      <pc:sldChg chg="add">
        <pc:chgData name="Luis Alfredo Jimenez" userId="13d526cefa727978" providerId="LiveId" clId="{8ECF83EB-9E8A-4632-8814-1B0E3BD04948}" dt="2022-02-16T21:08:13.614" v="2"/>
        <pc:sldMkLst>
          <pc:docMk/>
          <pc:sldMk cId="3333639604" sldId="311"/>
        </pc:sldMkLst>
      </pc:sldChg>
      <pc:sldChg chg="add">
        <pc:chgData name="Luis Alfredo Jimenez" userId="13d526cefa727978" providerId="LiveId" clId="{8ECF83EB-9E8A-4632-8814-1B0E3BD04948}" dt="2022-02-16T21:08:13.614" v="2"/>
        <pc:sldMkLst>
          <pc:docMk/>
          <pc:sldMk cId="625226337" sldId="312"/>
        </pc:sldMkLst>
      </pc:sldChg>
      <pc:sldChg chg="add">
        <pc:chgData name="Luis Alfredo Jimenez" userId="13d526cefa727978" providerId="LiveId" clId="{8ECF83EB-9E8A-4632-8814-1B0E3BD04948}" dt="2022-02-16T21:08:13.614" v="2"/>
        <pc:sldMkLst>
          <pc:docMk/>
          <pc:sldMk cId="1017868003" sldId="313"/>
        </pc:sldMkLst>
      </pc:sldChg>
      <pc:sldChg chg="add">
        <pc:chgData name="Luis Alfredo Jimenez" userId="13d526cefa727978" providerId="LiveId" clId="{8ECF83EB-9E8A-4632-8814-1B0E3BD04948}" dt="2022-02-16T21:08:13.614" v="2"/>
        <pc:sldMkLst>
          <pc:docMk/>
          <pc:sldMk cId="911509741" sldId="314"/>
        </pc:sldMkLst>
      </pc:sldChg>
      <pc:sldChg chg="add">
        <pc:chgData name="Luis Alfredo Jimenez" userId="13d526cefa727978" providerId="LiveId" clId="{8ECF83EB-9E8A-4632-8814-1B0E3BD04948}" dt="2022-02-16T21:08:13.614" v="2"/>
        <pc:sldMkLst>
          <pc:docMk/>
          <pc:sldMk cId="2787401573" sldId="315"/>
        </pc:sldMkLst>
      </pc:sldChg>
      <pc:sldChg chg="add">
        <pc:chgData name="Luis Alfredo Jimenez" userId="13d526cefa727978" providerId="LiveId" clId="{8ECF83EB-9E8A-4632-8814-1B0E3BD04948}" dt="2022-02-16T21:08:13.614" v="2"/>
        <pc:sldMkLst>
          <pc:docMk/>
          <pc:sldMk cId="1752117018" sldId="316"/>
        </pc:sldMkLst>
      </pc:sldChg>
      <pc:sldChg chg="del">
        <pc:chgData name="Luis Alfredo Jimenez" userId="13d526cefa727978" providerId="LiveId" clId="{8ECF83EB-9E8A-4632-8814-1B0E3BD04948}" dt="2022-02-16T21:04:06.613" v="0" actId="47"/>
        <pc:sldMkLst>
          <pc:docMk/>
          <pc:sldMk cId="3741027142" sldId="316"/>
        </pc:sldMkLst>
      </pc:sldChg>
      <pc:sldChg chg="add">
        <pc:chgData name="Luis Alfredo Jimenez" userId="13d526cefa727978" providerId="LiveId" clId="{8ECF83EB-9E8A-4632-8814-1B0E3BD04948}" dt="2022-02-16T21:08:13.614" v="2"/>
        <pc:sldMkLst>
          <pc:docMk/>
          <pc:sldMk cId="1202528819" sldId="317"/>
        </pc:sldMkLst>
      </pc:sldChg>
      <pc:sldChg chg="del">
        <pc:chgData name="Luis Alfredo Jimenez" userId="13d526cefa727978" providerId="LiveId" clId="{8ECF83EB-9E8A-4632-8814-1B0E3BD04948}" dt="2022-02-16T21:04:06.613" v="0" actId="47"/>
        <pc:sldMkLst>
          <pc:docMk/>
          <pc:sldMk cId="1654163272" sldId="317"/>
        </pc:sldMkLst>
      </pc:sldChg>
      <pc:sldChg chg="add">
        <pc:chgData name="Luis Alfredo Jimenez" userId="13d526cefa727978" providerId="LiveId" clId="{8ECF83EB-9E8A-4632-8814-1B0E3BD04948}" dt="2022-02-16T21:08:13.614" v="2"/>
        <pc:sldMkLst>
          <pc:docMk/>
          <pc:sldMk cId="2845377741" sldId="318"/>
        </pc:sldMkLst>
      </pc:sldChg>
      <pc:sldChg chg="add">
        <pc:chgData name="Luis Alfredo Jimenez" userId="13d526cefa727978" providerId="LiveId" clId="{8ECF83EB-9E8A-4632-8814-1B0E3BD04948}" dt="2022-02-16T21:08:13.614" v="2"/>
        <pc:sldMkLst>
          <pc:docMk/>
          <pc:sldMk cId="688258955" sldId="319"/>
        </pc:sldMkLst>
      </pc:sldChg>
      <pc:sldChg chg="del">
        <pc:chgData name="Luis Alfredo Jimenez" userId="13d526cefa727978" providerId="LiveId" clId="{8ECF83EB-9E8A-4632-8814-1B0E3BD04948}" dt="2022-02-16T21:04:06.613" v="0" actId="47"/>
        <pc:sldMkLst>
          <pc:docMk/>
          <pc:sldMk cId="2942315311" sldId="319"/>
        </pc:sldMkLst>
      </pc:sldChg>
      <pc:sldChg chg="add">
        <pc:chgData name="Luis Alfredo Jimenez" userId="13d526cefa727978" providerId="LiveId" clId="{8ECF83EB-9E8A-4632-8814-1B0E3BD04948}" dt="2022-02-16T21:08:13.614" v="2"/>
        <pc:sldMkLst>
          <pc:docMk/>
          <pc:sldMk cId="346935812" sldId="320"/>
        </pc:sldMkLst>
      </pc:sldChg>
      <pc:sldChg chg="del">
        <pc:chgData name="Luis Alfredo Jimenez" userId="13d526cefa727978" providerId="LiveId" clId="{8ECF83EB-9E8A-4632-8814-1B0E3BD04948}" dt="2022-02-16T21:04:06.613" v="0" actId="47"/>
        <pc:sldMkLst>
          <pc:docMk/>
          <pc:sldMk cId="3202344114" sldId="320"/>
        </pc:sldMkLst>
      </pc:sldChg>
      <pc:sldChg chg="del">
        <pc:chgData name="Luis Alfredo Jimenez" userId="13d526cefa727978" providerId="LiveId" clId="{8ECF83EB-9E8A-4632-8814-1B0E3BD04948}" dt="2022-02-16T21:04:06.613" v="0" actId="47"/>
        <pc:sldMkLst>
          <pc:docMk/>
          <pc:sldMk cId="829204421" sldId="321"/>
        </pc:sldMkLst>
      </pc:sldChg>
      <pc:sldChg chg="add">
        <pc:chgData name="Luis Alfredo Jimenez" userId="13d526cefa727978" providerId="LiveId" clId="{8ECF83EB-9E8A-4632-8814-1B0E3BD04948}" dt="2022-02-16T21:08:13.614" v="2"/>
        <pc:sldMkLst>
          <pc:docMk/>
          <pc:sldMk cId="2412940401" sldId="321"/>
        </pc:sldMkLst>
      </pc:sldChg>
      <pc:sldChg chg="add">
        <pc:chgData name="Luis Alfredo Jimenez" userId="13d526cefa727978" providerId="LiveId" clId="{8ECF83EB-9E8A-4632-8814-1B0E3BD04948}" dt="2022-02-16T21:08:13.614" v="2"/>
        <pc:sldMkLst>
          <pc:docMk/>
          <pc:sldMk cId="2566749039" sldId="322"/>
        </pc:sldMkLst>
      </pc:sldChg>
      <pc:sldChg chg="add">
        <pc:chgData name="Luis Alfredo Jimenez" userId="13d526cefa727978" providerId="LiveId" clId="{8ECF83EB-9E8A-4632-8814-1B0E3BD04948}" dt="2022-02-16T21:08:13.614" v="2"/>
        <pc:sldMkLst>
          <pc:docMk/>
          <pc:sldMk cId="999753555" sldId="323"/>
        </pc:sldMkLst>
      </pc:sldChg>
      <pc:sldChg chg="add">
        <pc:chgData name="Luis Alfredo Jimenez" userId="13d526cefa727978" providerId="LiveId" clId="{8ECF83EB-9E8A-4632-8814-1B0E3BD04948}" dt="2022-02-16T21:08:13.614" v="2"/>
        <pc:sldMkLst>
          <pc:docMk/>
          <pc:sldMk cId="3392499707" sldId="324"/>
        </pc:sldMkLst>
      </pc:sldChg>
      <pc:sldChg chg="del">
        <pc:chgData name="Luis Alfredo Jimenez" userId="13d526cefa727978" providerId="LiveId" clId="{8ECF83EB-9E8A-4632-8814-1B0E3BD04948}" dt="2022-02-16T21:04:06.613" v="0" actId="47"/>
        <pc:sldMkLst>
          <pc:docMk/>
          <pc:sldMk cId="3875056668" sldId="325"/>
        </pc:sldMkLst>
      </pc:sldChg>
      <pc:sldChg chg="add">
        <pc:chgData name="Luis Alfredo Jimenez" userId="13d526cefa727978" providerId="LiveId" clId="{8ECF83EB-9E8A-4632-8814-1B0E3BD04948}" dt="2022-02-16T21:08:13.614" v="2"/>
        <pc:sldMkLst>
          <pc:docMk/>
          <pc:sldMk cId="2387239058" sldId="326"/>
        </pc:sldMkLst>
      </pc:sldChg>
      <pc:sldChg chg="del">
        <pc:chgData name="Luis Alfredo Jimenez" userId="13d526cefa727978" providerId="LiveId" clId="{8ECF83EB-9E8A-4632-8814-1B0E3BD04948}" dt="2022-02-16T21:04:06.613" v="0" actId="47"/>
        <pc:sldMkLst>
          <pc:docMk/>
          <pc:sldMk cId="3120605247" sldId="326"/>
        </pc:sldMkLst>
      </pc:sldChg>
      <pc:sldChg chg="add">
        <pc:chgData name="Luis Alfredo Jimenez" userId="13d526cefa727978" providerId="LiveId" clId="{8ECF83EB-9E8A-4632-8814-1B0E3BD04948}" dt="2022-02-16T21:08:13.614" v="2"/>
        <pc:sldMkLst>
          <pc:docMk/>
          <pc:sldMk cId="1737105632" sldId="327"/>
        </pc:sldMkLst>
      </pc:sldChg>
      <pc:sldChg chg="del">
        <pc:chgData name="Luis Alfredo Jimenez" userId="13d526cefa727978" providerId="LiveId" clId="{8ECF83EB-9E8A-4632-8814-1B0E3BD04948}" dt="2022-02-16T21:04:06.613" v="0" actId="47"/>
        <pc:sldMkLst>
          <pc:docMk/>
          <pc:sldMk cId="2942844054" sldId="327"/>
        </pc:sldMkLst>
      </pc:sldChg>
      <pc:sldChg chg="del">
        <pc:chgData name="Luis Alfredo Jimenez" userId="13d526cefa727978" providerId="LiveId" clId="{8ECF83EB-9E8A-4632-8814-1B0E3BD04948}" dt="2022-02-16T21:04:06.613" v="0" actId="47"/>
        <pc:sldMkLst>
          <pc:docMk/>
          <pc:sldMk cId="107584783" sldId="328"/>
        </pc:sldMkLst>
      </pc:sldChg>
      <pc:sldChg chg="add">
        <pc:chgData name="Luis Alfredo Jimenez" userId="13d526cefa727978" providerId="LiveId" clId="{8ECF83EB-9E8A-4632-8814-1B0E3BD04948}" dt="2022-02-16T21:08:13.614" v="2"/>
        <pc:sldMkLst>
          <pc:docMk/>
          <pc:sldMk cId="3445192487" sldId="328"/>
        </pc:sldMkLst>
      </pc:sldChg>
      <pc:sldChg chg="add">
        <pc:chgData name="Luis Alfredo Jimenez" userId="13d526cefa727978" providerId="LiveId" clId="{8ECF83EB-9E8A-4632-8814-1B0E3BD04948}" dt="2022-02-16T21:08:13.614" v="2"/>
        <pc:sldMkLst>
          <pc:docMk/>
          <pc:sldMk cId="3001520838" sldId="329"/>
        </pc:sldMkLst>
      </pc:sldChg>
      <pc:sldChg chg="del">
        <pc:chgData name="Luis Alfredo Jimenez" userId="13d526cefa727978" providerId="LiveId" clId="{8ECF83EB-9E8A-4632-8814-1B0E3BD04948}" dt="2022-02-16T21:04:06.613" v="0" actId="47"/>
        <pc:sldMkLst>
          <pc:docMk/>
          <pc:sldMk cId="3194527136" sldId="329"/>
        </pc:sldMkLst>
      </pc:sldChg>
      <pc:sldChg chg="del">
        <pc:chgData name="Luis Alfredo Jimenez" userId="13d526cefa727978" providerId="LiveId" clId="{8ECF83EB-9E8A-4632-8814-1B0E3BD04948}" dt="2022-02-16T21:04:06.613" v="0" actId="47"/>
        <pc:sldMkLst>
          <pc:docMk/>
          <pc:sldMk cId="1559142821" sldId="330"/>
        </pc:sldMkLst>
      </pc:sldChg>
      <pc:sldChg chg="add">
        <pc:chgData name="Luis Alfredo Jimenez" userId="13d526cefa727978" providerId="LiveId" clId="{8ECF83EB-9E8A-4632-8814-1B0E3BD04948}" dt="2022-02-16T21:08:13.614" v="2"/>
        <pc:sldMkLst>
          <pc:docMk/>
          <pc:sldMk cId="2076027338" sldId="330"/>
        </pc:sldMkLst>
      </pc:sldChg>
      <pc:sldChg chg="del">
        <pc:chgData name="Luis Alfredo Jimenez" userId="13d526cefa727978" providerId="LiveId" clId="{8ECF83EB-9E8A-4632-8814-1B0E3BD04948}" dt="2022-02-16T21:04:06.613" v="0" actId="47"/>
        <pc:sldMkLst>
          <pc:docMk/>
          <pc:sldMk cId="52884799" sldId="331"/>
        </pc:sldMkLst>
      </pc:sldChg>
      <pc:sldChg chg="del">
        <pc:chgData name="Luis Alfredo Jimenez" userId="13d526cefa727978" providerId="LiveId" clId="{8ECF83EB-9E8A-4632-8814-1B0E3BD04948}" dt="2022-02-16T21:04:06.613" v="0" actId="47"/>
        <pc:sldMkLst>
          <pc:docMk/>
          <pc:sldMk cId="3692187295" sldId="332"/>
        </pc:sldMkLst>
      </pc:sldChg>
      <pc:sldChg chg="del">
        <pc:chgData name="Luis Alfredo Jimenez" userId="13d526cefa727978" providerId="LiveId" clId="{8ECF83EB-9E8A-4632-8814-1B0E3BD04948}" dt="2022-02-16T21:04:06.613" v="0" actId="47"/>
        <pc:sldMkLst>
          <pc:docMk/>
          <pc:sldMk cId="3565828545" sldId="333"/>
        </pc:sldMkLst>
      </pc:sldChg>
      <pc:sldChg chg="del">
        <pc:chgData name="Luis Alfredo Jimenez" userId="13d526cefa727978" providerId="LiveId" clId="{8ECF83EB-9E8A-4632-8814-1B0E3BD04948}" dt="2022-02-16T21:04:06.613" v="0" actId="47"/>
        <pc:sldMkLst>
          <pc:docMk/>
          <pc:sldMk cId="2830281743" sldId="334"/>
        </pc:sldMkLst>
      </pc:sldChg>
      <pc:sldChg chg="del">
        <pc:chgData name="Luis Alfredo Jimenez" userId="13d526cefa727978" providerId="LiveId" clId="{8ECF83EB-9E8A-4632-8814-1B0E3BD04948}" dt="2022-02-16T21:04:06.613" v="0" actId="47"/>
        <pc:sldMkLst>
          <pc:docMk/>
          <pc:sldMk cId="2727541681" sldId="338"/>
        </pc:sldMkLst>
      </pc:sldChg>
      <pc:sldMasterChg chg="delSldLayout">
        <pc:chgData name="Luis Alfredo Jimenez" userId="13d526cefa727978" providerId="LiveId" clId="{8ECF83EB-9E8A-4632-8814-1B0E3BD04948}" dt="2022-02-16T21:04:06.613" v="0" actId="47"/>
        <pc:sldMasterMkLst>
          <pc:docMk/>
          <pc:sldMasterMk cId="0" sldId="2147483648"/>
        </pc:sldMasterMkLst>
        <pc:sldLayoutChg chg="del">
          <pc:chgData name="Luis Alfredo Jimenez" userId="13d526cefa727978" providerId="LiveId" clId="{8ECF83EB-9E8A-4632-8814-1B0E3BD04948}" dt="2022-02-16T21:04:06.613" v="0" actId="47"/>
          <pc:sldLayoutMkLst>
            <pc:docMk/>
            <pc:sldMasterMk cId="0" sldId="2147483648"/>
            <pc:sldLayoutMk cId="0" sldId="2147483650"/>
          </pc:sldLayoutMkLst>
        </pc:sldLayoutChg>
      </pc:sldMaster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Libro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Libro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Hoja1!$B$1</c:f>
              <c:strCache>
                <c:ptCount val="1"/>
                <c:pt idx="0">
                  <c:v>y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45637F"/>
              </a:solidFill>
              <a:ln w="9525">
                <a:noFill/>
              </a:ln>
              <a:effectLst/>
            </c:spPr>
          </c:marker>
          <c:xVal>
            <c:numRef>
              <c:f>Hoja1!$A$2:$A$30</c:f>
              <c:numCache>
                <c:formatCode>General</c:formatCode>
                <c:ptCount val="29"/>
                <c:pt idx="0">
                  <c:v>7</c:v>
                </c:pt>
                <c:pt idx="1">
                  <c:v>3</c:v>
                </c:pt>
                <c:pt idx="2">
                  <c:v>3</c:v>
                </c:pt>
                <c:pt idx="3">
                  <c:v>2</c:v>
                </c:pt>
                <c:pt idx="4">
                  <c:v>7</c:v>
                </c:pt>
                <c:pt idx="5">
                  <c:v>0</c:v>
                </c:pt>
                <c:pt idx="6">
                  <c:v>2</c:v>
                </c:pt>
                <c:pt idx="7">
                  <c:v>6</c:v>
                </c:pt>
                <c:pt idx="8">
                  <c:v>1</c:v>
                </c:pt>
                <c:pt idx="9">
                  <c:v>6</c:v>
                </c:pt>
                <c:pt idx="10">
                  <c:v>4</c:v>
                </c:pt>
                <c:pt idx="11">
                  <c:v>2</c:v>
                </c:pt>
                <c:pt idx="12">
                  <c:v>3</c:v>
                </c:pt>
                <c:pt idx="13">
                  <c:v>3</c:v>
                </c:pt>
                <c:pt idx="14">
                  <c:v>6</c:v>
                </c:pt>
                <c:pt idx="15">
                  <c:v>5</c:v>
                </c:pt>
                <c:pt idx="16">
                  <c:v>8</c:v>
                </c:pt>
                <c:pt idx="17">
                  <c:v>9</c:v>
                </c:pt>
                <c:pt idx="18">
                  <c:v>5</c:v>
                </c:pt>
                <c:pt idx="19">
                  <c:v>6</c:v>
                </c:pt>
                <c:pt idx="20">
                  <c:v>3</c:v>
                </c:pt>
                <c:pt idx="21">
                  <c:v>2</c:v>
                </c:pt>
                <c:pt idx="22">
                  <c:v>7</c:v>
                </c:pt>
                <c:pt idx="23">
                  <c:v>7</c:v>
                </c:pt>
                <c:pt idx="24">
                  <c:v>0</c:v>
                </c:pt>
                <c:pt idx="25">
                  <c:v>4</c:v>
                </c:pt>
                <c:pt idx="26">
                  <c:v>0</c:v>
                </c:pt>
                <c:pt idx="27">
                  <c:v>1</c:v>
                </c:pt>
                <c:pt idx="28">
                  <c:v>2</c:v>
                </c:pt>
              </c:numCache>
            </c:numRef>
          </c:xVal>
          <c:yVal>
            <c:numRef>
              <c:f>Hoja1!$B$2:$B$30</c:f>
              <c:numCache>
                <c:formatCode>General</c:formatCode>
                <c:ptCount val="29"/>
                <c:pt idx="0">
                  <c:v>39</c:v>
                </c:pt>
                <c:pt idx="1">
                  <c:v>32</c:v>
                </c:pt>
                <c:pt idx="2">
                  <c:v>59</c:v>
                </c:pt>
                <c:pt idx="3">
                  <c:v>35</c:v>
                </c:pt>
                <c:pt idx="4">
                  <c:v>43</c:v>
                </c:pt>
                <c:pt idx="5">
                  <c:v>57</c:v>
                </c:pt>
                <c:pt idx="6">
                  <c:v>4</c:v>
                </c:pt>
                <c:pt idx="7">
                  <c:v>35</c:v>
                </c:pt>
                <c:pt idx="8">
                  <c:v>72</c:v>
                </c:pt>
                <c:pt idx="9">
                  <c:v>22</c:v>
                </c:pt>
                <c:pt idx="10">
                  <c:v>41</c:v>
                </c:pt>
                <c:pt idx="11">
                  <c:v>6</c:v>
                </c:pt>
                <c:pt idx="12">
                  <c:v>89</c:v>
                </c:pt>
                <c:pt idx="13">
                  <c:v>66</c:v>
                </c:pt>
                <c:pt idx="14">
                  <c:v>51</c:v>
                </c:pt>
                <c:pt idx="15">
                  <c:v>7</c:v>
                </c:pt>
                <c:pt idx="16">
                  <c:v>62</c:v>
                </c:pt>
                <c:pt idx="17">
                  <c:v>17</c:v>
                </c:pt>
                <c:pt idx="18">
                  <c:v>55</c:v>
                </c:pt>
                <c:pt idx="19">
                  <c:v>60</c:v>
                </c:pt>
                <c:pt idx="20">
                  <c:v>37</c:v>
                </c:pt>
                <c:pt idx="21">
                  <c:v>20</c:v>
                </c:pt>
                <c:pt idx="22">
                  <c:v>40</c:v>
                </c:pt>
                <c:pt idx="23">
                  <c:v>85</c:v>
                </c:pt>
                <c:pt idx="24">
                  <c:v>98</c:v>
                </c:pt>
                <c:pt idx="25">
                  <c:v>70</c:v>
                </c:pt>
                <c:pt idx="26">
                  <c:v>99</c:v>
                </c:pt>
                <c:pt idx="27">
                  <c:v>27</c:v>
                </c:pt>
                <c:pt idx="28">
                  <c:v>93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5DF4-460D-864D-750A817A745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1244209392"/>
        <c:axId val="-1244207760"/>
      </c:scatterChart>
      <c:valAx>
        <c:axId val="-124420939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x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244207760"/>
        <c:crosses val="autoZero"/>
        <c:crossBetween val="midCat"/>
      </c:valAx>
      <c:valAx>
        <c:axId val="-1244207760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24420939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45637F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  <a:effectLst/>
          </c:spPr>
          <c:invertIfNegative val="0"/>
          <c:val>
            <c:numRef>
              <c:f>Hoja1!$D$19:$D$25</c:f>
              <c:numCache>
                <c:formatCode>General</c:formatCode>
                <c:ptCount val="7"/>
                <c:pt idx="0">
                  <c:v>13</c:v>
                </c:pt>
                <c:pt idx="1">
                  <c:v>25</c:v>
                </c:pt>
                <c:pt idx="2">
                  <c:v>37</c:v>
                </c:pt>
                <c:pt idx="3">
                  <c:v>52</c:v>
                </c:pt>
                <c:pt idx="4">
                  <c:v>35</c:v>
                </c:pt>
                <c:pt idx="5">
                  <c:v>20</c:v>
                </c:pt>
                <c:pt idx="6">
                  <c:v>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12F-46E3-97CF-78638B1D040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100"/>
        <c:axId val="-1244207216"/>
        <c:axId val="-1244208848"/>
      </c:barChart>
      <c:catAx>
        <c:axId val="-1244207216"/>
        <c:scaling>
          <c:orientation val="minMax"/>
        </c:scaling>
        <c:delete val="1"/>
        <c:axPos val="b"/>
        <c:majorTickMark val="none"/>
        <c:minorTickMark val="none"/>
        <c:tickLblPos val="nextTo"/>
        <c:crossAx val="-1244208848"/>
        <c:crosses val="autoZero"/>
        <c:auto val="1"/>
        <c:lblAlgn val="ctr"/>
        <c:lblOffset val="100"/>
        <c:noMultiLvlLbl val="0"/>
      </c:catAx>
      <c:valAx>
        <c:axId val="-1244208848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-124420721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87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21550242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6" name="Google Shape;7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813718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8" name="Google Shape;118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563964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8" name="Google Shape;118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003745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8" name="Google Shape;528;p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076629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8" name="Google Shape;118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047542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8" name="Google Shape;118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828679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906305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96355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399411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174642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702484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502310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texto vertical" type="vertTx">
  <p:cSld name="VERTICAL_TEXT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7375174b3c_0_414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" name="Google Shape;59;g7375174b3c_0_414"/>
          <p:cNvSpPr txBox="1">
            <a:spLocks noGrp="1"/>
          </p:cNvSpPr>
          <p:nvPr>
            <p:ph type="body" idx="1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0" name="Google Shape;60;g7375174b3c_0_41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" name="Google Shape;61;g7375174b3c_0_41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" name="Google Shape;62;g7375174b3c_0_41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vertical y texto" type="vertTitleAndTx">
  <p:cSld name="VERTICAL_TITLE_AND_VERTICAL_TEXT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7375174b3c_0_420"/>
          <p:cNvSpPr txBox="1">
            <a:spLocks noGrp="1"/>
          </p:cNvSpPr>
          <p:nvPr>
            <p:ph type="title"/>
          </p:nvPr>
        </p:nvSpPr>
        <p:spPr>
          <a:xfrm rot="5400000">
            <a:off x="5350049" y="1467543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" name="Google Shape;65;g7375174b3c_0_420"/>
          <p:cNvSpPr txBox="1">
            <a:spLocks noGrp="1"/>
          </p:cNvSpPr>
          <p:nvPr>
            <p:ph type="body" idx="1"/>
          </p:nvPr>
        </p:nvSpPr>
        <p:spPr>
          <a:xfrm rot="5400000">
            <a:off x="1349475" y="-447057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6" name="Google Shape;66;g7375174b3c_0_42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" name="Google Shape;67;g7375174b3c_0_420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" name="Google Shape;68;g7375174b3c_0_42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 1">
  <p:cSld name="TITLE_1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 1 1">
  <p:cSld name="TITLE_2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ítulo y objetos" type="obj">
  <p:cSld name="1_Título y objetos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g7375174b3c_0_367"/>
          <p:cNvSpPr txBox="1">
            <a:spLocks noGrp="1"/>
          </p:cNvSpPr>
          <p:nvPr>
            <p:ph type="title"/>
          </p:nvPr>
        </p:nvSpPr>
        <p:spPr>
          <a:xfrm>
            <a:off x="484584" y="339538"/>
            <a:ext cx="7053600" cy="10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g7375174b3c_0_367"/>
          <p:cNvSpPr txBox="1">
            <a:spLocks noGrp="1"/>
          </p:cNvSpPr>
          <p:nvPr>
            <p:ph type="body" idx="1"/>
          </p:nvPr>
        </p:nvSpPr>
        <p:spPr>
          <a:xfrm>
            <a:off x="827484" y="1539689"/>
            <a:ext cx="6709800" cy="31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g7375174b3c_0_367"/>
          <p:cNvSpPr txBox="1">
            <a:spLocks noGrp="1"/>
          </p:cNvSpPr>
          <p:nvPr>
            <p:ph type="dt" idx="10"/>
          </p:nvPr>
        </p:nvSpPr>
        <p:spPr>
          <a:xfrm rot="5400000">
            <a:off x="7616804" y="1342951"/>
            <a:ext cx="742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g7375174b3c_0_367"/>
          <p:cNvSpPr txBox="1">
            <a:spLocks noGrp="1"/>
          </p:cNvSpPr>
          <p:nvPr>
            <p:ph type="ftr" idx="11"/>
          </p:nvPr>
        </p:nvSpPr>
        <p:spPr>
          <a:xfrm rot="5400000">
            <a:off x="6713753" y="2418900"/>
            <a:ext cx="28947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" name="Google Shape;15;g7375174b3c_0_367"/>
          <p:cNvSpPr txBox="1">
            <a:spLocks noGrp="1"/>
          </p:cNvSpPr>
          <p:nvPr>
            <p:ph type="sldNum" idx="12"/>
          </p:nvPr>
        </p:nvSpPr>
        <p:spPr>
          <a:xfrm>
            <a:off x="7764406" y="221797"/>
            <a:ext cx="628500" cy="5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580968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>
  <p:cSld name="OBJECT 2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 objetos" type="twoObj">
  <p:cSld name="TWO_OBJECTS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g7375174b3c_0_375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" name="Google Shape;20;g7375174b3c_0_375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" name="Google Shape;21;g7375174b3c_0_375"/>
          <p:cNvSpPr txBox="1">
            <a:spLocks noGrp="1"/>
          </p:cNvSpPr>
          <p:nvPr>
            <p:ph type="body" idx="2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" name="Google Shape;22;g7375174b3c_0_37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" name="Google Shape;23;g7375174b3c_0_37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" name="Google Shape;24;g7375174b3c_0_37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ción" type="twoTxTwoObj">
  <p:cSld name="TWO_OBJECTS_WITH_TEX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g7375174b3c_0_382"/>
          <p:cNvSpPr txBox="1">
            <a:spLocks noGrp="1"/>
          </p:cNvSpPr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" name="Google Shape;27;g7375174b3c_0_382"/>
          <p:cNvSpPr txBox="1">
            <a:spLocks noGrp="1"/>
          </p:cNvSpPr>
          <p:nvPr>
            <p:ph type="body" idx="1"/>
          </p:nvPr>
        </p:nvSpPr>
        <p:spPr>
          <a:xfrm>
            <a:off x="629842" y="1260872"/>
            <a:ext cx="3868200" cy="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5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35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" name="Google Shape;28;g7375174b3c_0_382"/>
          <p:cNvSpPr txBox="1">
            <a:spLocks noGrp="1"/>
          </p:cNvSpPr>
          <p:nvPr>
            <p:ph type="body" idx="2"/>
          </p:nvPr>
        </p:nvSpPr>
        <p:spPr>
          <a:xfrm>
            <a:off x="629842" y="1878806"/>
            <a:ext cx="3868200" cy="27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9" name="Google Shape;29;g7375174b3c_0_382"/>
          <p:cNvSpPr txBox="1">
            <a:spLocks noGrp="1"/>
          </p:cNvSpPr>
          <p:nvPr>
            <p:ph type="body" idx="3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5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35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0" name="Google Shape;30;g7375174b3c_0_382"/>
          <p:cNvSpPr txBox="1">
            <a:spLocks noGrp="1"/>
          </p:cNvSpPr>
          <p:nvPr>
            <p:ph type="body" idx="4"/>
          </p:nvPr>
        </p:nvSpPr>
        <p:spPr>
          <a:xfrm>
            <a:off x="4629150" y="1878806"/>
            <a:ext cx="3887400" cy="27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" name="Google Shape;31;g7375174b3c_0_38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" name="Google Shape;32;g7375174b3c_0_38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" name="Google Shape;33;g7375174b3c_0_38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el título" type="titleOnly">
  <p:cSld name="TITLE_ONLY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g7375174b3c_0_391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" name="Google Shape;36;g7375174b3c_0_39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" name="Google Shape;37;g7375174b3c_0_39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" name="Google Shape;38;g7375174b3c_0_39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 type="blank">
  <p:cSld name="BLANK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g7375174b3c_0_39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" name="Google Shape;41;g7375174b3c_0_39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" name="Google Shape;42;g7375174b3c_0_39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ido con título" type="objTx">
  <p:cSld name="OBJECT_WITH_CAPTION_TEX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g7375174b3c_0_400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300" cy="12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" name="Google Shape;45;g7375174b3c_0_400"/>
          <p:cNvSpPr txBox="1">
            <a:spLocks noGrp="1"/>
          </p:cNvSpPr>
          <p:nvPr>
            <p:ph type="body" idx="1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810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619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6" name="Google Shape;46;g7375174b3c_0_400"/>
          <p:cNvSpPr txBox="1">
            <a:spLocks noGrp="1"/>
          </p:cNvSpPr>
          <p:nvPr>
            <p:ph type="body" idx="2"/>
          </p:nvPr>
        </p:nvSpPr>
        <p:spPr>
          <a:xfrm>
            <a:off x="629841" y="1543050"/>
            <a:ext cx="2949300" cy="28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7" name="Google Shape;47;g7375174b3c_0_40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" name="Google Shape;48;g7375174b3c_0_400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" name="Google Shape;49;g7375174b3c_0_40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con título" type="picTx">
  <p:cSld name="PICTURE_WITH_CAPTION_TEX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7375174b3c_0_407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300" cy="12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g7375174b3c_0_407"/>
          <p:cNvSpPr>
            <a:spLocks noGrp="1"/>
          </p:cNvSpPr>
          <p:nvPr>
            <p:ph type="pic" idx="2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g7375174b3c_0_407"/>
          <p:cNvSpPr txBox="1">
            <a:spLocks noGrp="1"/>
          </p:cNvSpPr>
          <p:nvPr>
            <p:ph type="body" idx="1"/>
          </p:nvPr>
        </p:nvSpPr>
        <p:spPr>
          <a:xfrm>
            <a:off x="629841" y="1543050"/>
            <a:ext cx="2949300" cy="28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Google Shape;54;g7375174b3c_0_40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" name="Google Shape;55;g7375174b3c_0_40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" name="Google Shape;56;g7375174b3c_0_40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7375174b3c_0_362"/>
          <p:cNvSpPr/>
          <p:nvPr/>
        </p:nvSpPr>
        <p:spPr>
          <a:xfrm>
            <a:off x="0" y="4714850"/>
            <a:ext cx="9144000" cy="428700"/>
          </a:xfrm>
          <a:prstGeom prst="rect">
            <a:avLst/>
          </a:prstGeom>
          <a:solidFill>
            <a:srgbClr val="5184B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7;g7375174b3c_0_362"/>
          <p:cNvSpPr txBox="1"/>
          <p:nvPr/>
        </p:nvSpPr>
        <p:spPr>
          <a:xfrm>
            <a:off x="21525" y="4731700"/>
            <a:ext cx="4543800" cy="4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rebuchet MS"/>
              <a:buNone/>
            </a:pPr>
            <a:r>
              <a:rPr lang="es-MX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Lenguaje R para Análisis de Datos</a:t>
            </a:r>
            <a:endParaRPr sz="1400" b="0" i="0" u="none" strike="noStrike" cap="non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8" name="Google Shape;8;g7375174b3c_0_362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7163442" y="4744575"/>
            <a:ext cx="1751968" cy="36925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data.buenosaires.gob.ar/" TargetMode="Externa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"/>
          <p:cNvSpPr txBox="1"/>
          <p:nvPr/>
        </p:nvSpPr>
        <p:spPr>
          <a:xfrm>
            <a:off x="0" y="1378928"/>
            <a:ext cx="9144000" cy="9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4800" b="1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Análisis de Datos con Lenguaje R</a:t>
            </a:r>
            <a:endParaRPr sz="4800" b="1" i="0" u="none" strike="noStrike" cap="none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79" name="Google Shape;79;p1"/>
          <p:cNvSpPr txBox="1"/>
          <p:nvPr/>
        </p:nvSpPr>
        <p:spPr>
          <a:xfrm>
            <a:off x="0" y="3109850"/>
            <a:ext cx="91440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s-MX" sz="2400" b="0" i="0" u="none" strike="noStrike" cap="none" dirty="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Clase 6</a:t>
            </a:r>
            <a:endParaRPr sz="2400" b="0" i="0" u="none" strike="noStrike" cap="none" dirty="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88;p13"/>
          <p:cNvSpPr txBox="1"/>
          <p:nvPr/>
        </p:nvSpPr>
        <p:spPr>
          <a:xfrm>
            <a:off x="0" y="-13833"/>
            <a:ext cx="6029700" cy="4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s-MX" sz="3000" b="1" i="0" u="none" strike="noStrike" cap="none" dirty="0">
                <a:solidFill>
                  <a:srgbClr val="45637F"/>
                </a:solidFill>
                <a:latin typeface="Rubik"/>
                <a:ea typeface="Rubik"/>
                <a:cs typeface="Rubik"/>
                <a:sym typeface="Rubik"/>
              </a:rPr>
              <a:t>Visualización de datos</a:t>
            </a:r>
            <a:endParaRPr sz="3000" b="1" i="0" u="none" strike="noStrike" cap="none" dirty="0">
              <a:solidFill>
                <a:srgbClr val="45637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F46CC14B-6358-44DE-9BD6-710ED03069FF}"/>
              </a:ext>
            </a:extLst>
          </p:cNvPr>
          <p:cNvSpPr/>
          <p:nvPr/>
        </p:nvSpPr>
        <p:spPr>
          <a:xfrm>
            <a:off x="186117" y="528127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" dirty="0" err="1">
                <a:latin typeface="Rubik" panose="020B0604020202020204" charset="-79"/>
                <a:cs typeface="Rubik" panose="020B0604020202020204" charset="-79"/>
              </a:rPr>
              <a:t>ggplot</a:t>
            </a:r>
            <a:r>
              <a:rPr lang="es-ES" dirty="0">
                <a:latin typeface="Rubik" panose="020B0604020202020204" charset="-79"/>
                <a:cs typeface="Rubik" panose="020B0604020202020204" charset="-79"/>
              </a:rPr>
              <a:t>(datos)+</a:t>
            </a:r>
          </a:p>
          <a:p>
            <a:r>
              <a:rPr lang="es-ES" dirty="0">
                <a:latin typeface="Rubik" panose="020B0604020202020204" charset="-79"/>
                <a:cs typeface="Rubik" panose="020B0604020202020204" charset="-79"/>
              </a:rPr>
              <a:t>  </a:t>
            </a:r>
            <a:r>
              <a:rPr lang="es-ES" dirty="0" err="1">
                <a:latin typeface="Rubik" panose="020B0604020202020204" charset="-79"/>
                <a:cs typeface="Rubik" panose="020B0604020202020204" charset="-79"/>
              </a:rPr>
              <a:t>geom_bar</a:t>
            </a:r>
            <a:r>
              <a:rPr lang="es-ES" dirty="0">
                <a:latin typeface="Rubik" panose="020B0604020202020204" charset="-79"/>
                <a:cs typeface="Rubik" panose="020B0604020202020204" charset="-79"/>
              </a:rPr>
              <a:t>(aes(x=</a:t>
            </a:r>
            <a:r>
              <a:rPr lang="es-ES" dirty="0" err="1">
                <a:latin typeface="Rubik" panose="020B0604020202020204" charset="-79"/>
                <a:cs typeface="Rubik" panose="020B0604020202020204" charset="-79"/>
              </a:rPr>
              <a:t>bedrooms</a:t>
            </a:r>
            <a:r>
              <a:rPr lang="es-ES" dirty="0">
                <a:latin typeface="Rubik" panose="020B0604020202020204" charset="-79"/>
                <a:cs typeface="Rubik" panose="020B0604020202020204" charset="-79"/>
              </a:rPr>
              <a:t>))</a:t>
            </a:r>
            <a:endParaRPr lang="es-AR" dirty="0">
              <a:latin typeface="Rubik" panose="020B0604020202020204" charset="-79"/>
              <a:cs typeface="Rubik" panose="020B0604020202020204" charset="-79"/>
            </a:endParaRPr>
          </a:p>
        </p:txBody>
      </p:sp>
      <p:sp>
        <p:nvSpPr>
          <p:cNvPr id="26" name="Google Shape;191;p13">
            <a:extLst>
              <a:ext uri="{FF2B5EF4-FFF2-40B4-BE49-F238E27FC236}">
                <a16:creationId xmlns:a16="http://schemas.microsoft.com/office/drawing/2014/main" id="{F6AE4052-6FB4-4AE4-AF53-14AA99E1640D}"/>
              </a:ext>
            </a:extLst>
          </p:cNvPr>
          <p:cNvSpPr txBox="1"/>
          <p:nvPr/>
        </p:nvSpPr>
        <p:spPr>
          <a:xfrm>
            <a:off x="4754499" y="-13833"/>
            <a:ext cx="4774300" cy="1645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200" tIns="76200" rIns="76200" bIns="76200" anchor="ctr" anchorCtr="0">
            <a:noAutofit/>
          </a:bodyPr>
          <a:lstStyle/>
          <a:p>
            <a:pPr lvl="0">
              <a:lnSpc>
                <a:spcPct val="90000"/>
              </a:lnSpc>
            </a:pPr>
            <a:r>
              <a:rPr lang="es-ES" dirty="0" err="1">
                <a:solidFill>
                  <a:schemeClr val="tx1"/>
                </a:solidFill>
                <a:latin typeface="Rubik" panose="020B0604020202020204" charset="-79"/>
                <a:cs typeface="Rubik" panose="020B0604020202020204" charset="-79"/>
              </a:rPr>
              <a:t>ggplot</a:t>
            </a:r>
            <a:r>
              <a:rPr lang="es-ES" dirty="0">
                <a:solidFill>
                  <a:schemeClr val="tx1"/>
                </a:solidFill>
                <a:latin typeface="Rubik" panose="020B0604020202020204" charset="-79"/>
                <a:cs typeface="Rubik" panose="020B0604020202020204" charset="-79"/>
              </a:rPr>
              <a:t>(datos)+</a:t>
            </a:r>
          </a:p>
          <a:p>
            <a:pPr lvl="0">
              <a:lnSpc>
                <a:spcPct val="90000"/>
              </a:lnSpc>
            </a:pPr>
            <a:r>
              <a:rPr lang="es-ES" dirty="0">
                <a:solidFill>
                  <a:schemeClr val="tx1"/>
                </a:solidFill>
                <a:latin typeface="Rubik" panose="020B0604020202020204" charset="-79"/>
                <a:cs typeface="Rubik" panose="020B0604020202020204" charset="-79"/>
              </a:rPr>
              <a:t>  </a:t>
            </a:r>
            <a:r>
              <a:rPr lang="es-ES" dirty="0" err="1">
                <a:solidFill>
                  <a:schemeClr val="tx1"/>
                </a:solidFill>
                <a:latin typeface="Rubik" panose="020B0604020202020204" charset="-79"/>
                <a:cs typeface="Rubik" panose="020B0604020202020204" charset="-79"/>
              </a:rPr>
              <a:t>geom_bar</a:t>
            </a:r>
            <a:r>
              <a:rPr lang="es-ES" dirty="0">
                <a:solidFill>
                  <a:schemeClr val="tx1"/>
                </a:solidFill>
                <a:latin typeface="Rubik" panose="020B0604020202020204" charset="-79"/>
                <a:cs typeface="Rubik" panose="020B0604020202020204" charset="-79"/>
              </a:rPr>
              <a:t>(aes(x=</a:t>
            </a:r>
            <a:r>
              <a:rPr lang="es-ES" dirty="0" err="1">
                <a:solidFill>
                  <a:schemeClr val="tx1"/>
                </a:solidFill>
                <a:latin typeface="Rubik" panose="020B0604020202020204" charset="-79"/>
                <a:cs typeface="Rubik" panose="020B0604020202020204" charset="-79"/>
              </a:rPr>
              <a:t>bedrooms</a:t>
            </a:r>
            <a:r>
              <a:rPr lang="es-ES" dirty="0">
                <a:solidFill>
                  <a:schemeClr val="tx1"/>
                </a:solidFill>
                <a:latin typeface="Rubik" panose="020B0604020202020204" charset="-79"/>
                <a:cs typeface="Rubik" panose="020B0604020202020204" charset="-79"/>
              </a:rPr>
              <a:t>),</a:t>
            </a:r>
          </a:p>
          <a:p>
            <a:pPr lvl="0">
              <a:lnSpc>
                <a:spcPct val="90000"/>
              </a:lnSpc>
            </a:pPr>
            <a:r>
              <a:rPr lang="es-ES" dirty="0">
                <a:solidFill>
                  <a:schemeClr val="bg1"/>
                </a:solidFill>
                <a:latin typeface="Rubik" panose="020B0604020202020204" charset="-79"/>
                <a:cs typeface="Rubik" panose="020B0604020202020204" charset="-79"/>
              </a:rPr>
              <a:t>           </a:t>
            </a:r>
            <a:r>
              <a:rPr lang="es-ES" dirty="0" err="1">
                <a:solidFill>
                  <a:schemeClr val="bg1"/>
                </a:solidFill>
                <a:highlight>
                  <a:srgbClr val="45637F"/>
                </a:highlight>
                <a:latin typeface="Rubik" panose="020B0604020202020204" charset="-79"/>
                <a:cs typeface="Rubik" panose="020B0604020202020204" charset="-79"/>
              </a:rPr>
              <a:t>alpha</a:t>
            </a:r>
            <a:r>
              <a:rPr lang="es-ES" dirty="0">
                <a:solidFill>
                  <a:schemeClr val="bg1"/>
                </a:solidFill>
                <a:highlight>
                  <a:srgbClr val="45637F"/>
                </a:highlight>
                <a:latin typeface="Rubik" panose="020B0604020202020204" charset="-79"/>
                <a:cs typeface="Rubik" panose="020B0604020202020204" charset="-79"/>
              </a:rPr>
              <a:t> = .4, color="#5184b9",fill="#5184b9")</a:t>
            </a:r>
            <a:r>
              <a:rPr lang="es-ES" dirty="0">
                <a:solidFill>
                  <a:schemeClr val="tx1"/>
                </a:solidFill>
                <a:latin typeface="Rubik" panose="020B0604020202020204" charset="-79"/>
                <a:cs typeface="Rubik" panose="020B0604020202020204" charset="-79"/>
              </a:rPr>
              <a:t>+</a:t>
            </a:r>
          </a:p>
          <a:p>
            <a:pPr lvl="0">
              <a:lnSpc>
                <a:spcPct val="90000"/>
              </a:lnSpc>
            </a:pPr>
            <a:r>
              <a:rPr lang="es-ES" dirty="0">
                <a:solidFill>
                  <a:schemeClr val="bg1"/>
                </a:solidFill>
                <a:latin typeface="Rubik" panose="020B0604020202020204" charset="-79"/>
                <a:cs typeface="Rubik" panose="020B0604020202020204" charset="-79"/>
              </a:rPr>
              <a:t>  </a:t>
            </a:r>
            <a:r>
              <a:rPr lang="es-ES" dirty="0" err="1">
                <a:solidFill>
                  <a:schemeClr val="bg1"/>
                </a:solidFill>
                <a:highlight>
                  <a:srgbClr val="45637F"/>
                </a:highlight>
                <a:latin typeface="Rubik" panose="020B0604020202020204" charset="-79"/>
                <a:cs typeface="Rubik" panose="020B0604020202020204" charset="-79"/>
              </a:rPr>
              <a:t>labs</a:t>
            </a:r>
            <a:r>
              <a:rPr lang="es-ES" dirty="0">
                <a:solidFill>
                  <a:schemeClr val="bg1"/>
                </a:solidFill>
                <a:highlight>
                  <a:srgbClr val="45637F"/>
                </a:highlight>
                <a:latin typeface="Rubik" panose="020B0604020202020204" charset="-79"/>
                <a:cs typeface="Rubik" panose="020B0604020202020204" charset="-79"/>
              </a:rPr>
              <a:t>(x="Tipo", y="Cantidad")</a:t>
            </a:r>
            <a:endParaRPr lang="es-MX" sz="1800" dirty="0">
              <a:solidFill>
                <a:schemeClr val="bg1"/>
              </a:solidFill>
              <a:highlight>
                <a:srgbClr val="45637F"/>
              </a:highlight>
              <a:latin typeface="Rubik" panose="020B0604020202020204" charset="-79"/>
              <a:cs typeface="Rubik" panose="020B0604020202020204" charset="-79"/>
            </a:endParaRPr>
          </a:p>
        </p:txBody>
      </p:sp>
      <p:cxnSp>
        <p:nvCxnSpPr>
          <p:cNvPr id="27" name="Conector recto de flecha 26">
            <a:extLst>
              <a:ext uri="{FF2B5EF4-FFF2-40B4-BE49-F238E27FC236}">
                <a16:creationId xmlns:a16="http://schemas.microsoft.com/office/drawing/2014/main" id="{C72070FC-3AA2-42C7-AA3A-09FDBA9AC74F}"/>
              </a:ext>
            </a:extLst>
          </p:cNvPr>
          <p:cNvCxnSpPr>
            <a:cxnSpLocks/>
          </p:cNvCxnSpPr>
          <p:nvPr/>
        </p:nvCxnSpPr>
        <p:spPr>
          <a:xfrm>
            <a:off x="6895026" y="1303689"/>
            <a:ext cx="0" cy="221985"/>
          </a:xfrm>
          <a:prstGeom prst="straightConnector1">
            <a:avLst/>
          </a:prstGeom>
          <a:ln w="19050">
            <a:solidFill>
              <a:srgbClr val="45637F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cto de flecha 27">
            <a:extLst>
              <a:ext uri="{FF2B5EF4-FFF2-40B4-BE49-F238E27FC236}">
                <a16:creationId xmlns:a16="http://schemas.microsoft.com/office/drawing/2014/main" id="{1072DD09-6AB9-44C0-9054-813A52DF3E3B}"/>
              </a:ext>
            </a:extLst>
          </p:cNvPr>
          <p:cNvCxnSpPr>
            <a:cxnSpLocks/>
          </p:cNvCxnSpPr>
          <p:nvPr/>
        </p:nvCxnSpPr>
        <p:spPr>
          <a:xfrm>
            <a:off x="2354045" y="1303689"/>
            <a:ext cx="0" cy="221985"/>
          </a:xfrm>
          <a:prstGeom prst="straightConnector1">
            <a:avLst/>
          </a:prstGeom>
          <a:ln w="19050">
            <a:solidFill>
              <a:srgbClr val="45637F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agen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791" y="1586519"/>
            <a:ext cx="3810532" cy="2857899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9760" y="1631407"/>
            <a:ext cx="3810532" cy="2857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9374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88;p13"/>
          <p:cNvSpPr txBox="1"/>
          <p:nvPr/>
        </p:nvSpPr>
        <p:spPr>
          <a:xfrm>
            <a:off x="0" y="-13833"/>
            <a:ext cx="6029700" cy="4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s-MX" sz="3000" b="1" i="0" u="none" strike="noStrike" cap="none" dirty="0">
                <a:solidFill>
                  <a:srgbClr val="45637F"/>
                </a:solidFill>
                <a:latin typeface="Rubik"/>
                <a:ea typeface="Rubik"/>
                <a:cs typeface="Rubik"/>
                <a:sym typeface="Rubik"/>
              </a:rPr>
              <a:t>Visualización de datos -</a:t>
            </a:r>
            <a:endParaRPr sz="3000" b="1" i="0" u="none" strike="noStrike" cap="none" dirty="0">
              <a:solidFill>
                <a:srgbClr val="45637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E6337673-A5D6-4FD1-B0E4-AC8E1D5BC371}"/>
              </a:ext>
            </a:extLst>
          </p:cNvPr>
          <p:cNvSpPr/>
          <p:nvPr/>
        </p:nvSpPr>
        <p:spPr>
          <a:xfrm>
            <a:off x="17226" y="558163"/>
            <a:ext cx="4786127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dirty="0" err="1">
                <a:latin typeface="Rubik" panose="020B0604020202020204" charset="-79"/>
                <a:cs typeface="Rubik" panose="020B0604020202020204" charset="-79"/>
              </a:rPr>
              <a:t>ggplot</a:t>
            </a:r>
            <a:r>
              <a:rPr lang="es-AR" dirty="0">
                <a:latin typeface="Rubik" panose="020B0604020202020204" charset="-79"/>
                <a:cs typeface="Rubik" panose="020B0604020202020204" charset="-79"/>
              </a:rPr>
              <a:t>(</a:t>
            </a:r>
            <a:r>
              <a:rPr lang="es-AR" dirty="0" err="1">
                <a:latin typeface="Rubik" panose="020B0604020202020204" charset="-79"/>
                <a:cs typeface="Rubik" panose="020B0604020202020204" charset="-79"/>
              </a:rPr>
              <a:t>data_filtro</a:t>
            </a:r>
            <a:r>
              <a:rPr lang="es-AR" dirty="0">
                <a:latin typeface="Rubik" panose="020B0604020202020204" charset="-79"/>
                <a:cs typeface="Rubik" panose="020B0604020202020204" charset="-79"/>
              </a:rPr>
              <a:t>) +</a:t>
            </a:r>
          </a:p>
          <a:p>
            <a:r>
              <a:rPr lang="es-AR" dirty="0">
                <a:latin typeface="Rubik" panose="020B0604020202020204" charset="-79"/>
                <a:cs typeface="Rubik" panose="020B0604020202020204" charset="-79"/>
              </a:rPr>
              <a:t>  </a:t>
            </a:r>
            <a:r>
              <a:rPr lang="es-AR" dirty="0" err="1">
                <a:latin typeface="Rubik" panose="020B0604020202020204" charset="-79"/>
                <a:cs typeface="Rubik" panose="020B0604020202020204" charset="-79"/>
              </a:rPr>
              <a:t>geom_bar</a:t>
            </a:r>
            <a:r>
              <a:rPr lang="es-AR" dirty="0">
                <a:latin typeface="Rubik" panose="020B0604020202020204" charset="-79"/>
                <a:cs typeface="Rubik" panose="020B0604020202020204" charset="-79"/>
              </a:rPr>
              <a:t>(aes(x = </a:t>
            </a:r>
            <a:r>
              <a:rPr lang="es-AR" dirty="0" err="1">
                <a:latin typeface="Rubik" panose="020B0604020202020204" charset="-79"/>
                <a:cs typeface="Rubik" panose="020B0604020202020204" charset="-79"/>
              </a:rPr>
              <a:t>bedrooms</a:t>
            </a:r>
            <a:r>
              <a:rPr lang="es-AR" dirty="0">
                <a:latin typeface="Rubik" panose="020B0604020202020204" charset="-79"/>
                <a:cs typeface="Rubik" panose="020B0604020202020204" charset="-79"/>
              </a:rPr>
              <a:t>, </a:t>
            </a:r>
            <a:r>
              <a:rPr lang="es-AR" dirty="0" err="1">
                <a:solidFill>
                  <a:schemeClr val="bg1"/>
                </a:solidFill>
                <a:highlight>
                  <a:srgbClr val="45637F"/>
                </a:highlight>
                <a:latin typeface="Rubik" panose="020B0604020202020204" charset="-79"/>
                <a:cs typeface="Rubik" panose="020B0604020202020204" charset="-79"/>
              </a:rPr>
              <a:t>fill</a:t>
            </a:r>
            <a:r>
              <a:rPr lang="es-AR" dirty="0">
                <a:solidFill>
                  <a:schemeClr val="bg1"/>
                </a:solidFill>
                <a:highlight>
                  <a:srgbClr val="45637F"/>
                </a:highlight>
                <a:latin typeface="Rubik" panose="020B0604020202020204" charset="-79"/>
                <a:cs typeface="Rubik" panose="020B0604020202020204" charset="-79"/>
              </a:rPr>
              <a:t>=</a:t>
            </a:r>
            <a:r>
              <a:rPr lang="es-AR" dirty="0" err="1">
                <a:solidFill>
                  <a:schemeClr val="bg1"/>
                </a:solidFill>
                <a:highlight>
                  <a:srgbClr val="45637F"/>
                </a:highlight>
                <a:latin typeface="Rubik" panose="020B0604020202020204" charset="-79"/>
                <a:cs typeface="Rubik" panose="020B0604020202020204" charset="-79"/>
              </a:rPr>
              <a:t>property_type</a:t>
            </a:r>
            <a:r>
              <a:rPr lang="es-AR" dirty="0">
                <a:solidFill>
                  <a:schemeClr val="bg1"/>
                </a:solidFill>
                <a:highlight>
                  <a:srgbClr val="45637F"/>
                </a:highlight>
                <a:latin typeface="Rubik" panose="020B0604020202020204" charset="-79"/>
                <a:cs typeface="Rubik" panose="020B0604020202020204" charset="-79"/>
              </a:rPr>
              <a:t>),</a:t>
            </a:r>
          </a:p>
          <a:p>
            <a:r>
              <a:rPr lang="es-AR" dirty="0">
                <a:latin typeface="Rubik" panose="020B0604020202020204" charset="-79"/>
                <a:cs typeface="Rubik" panose="020B0604020202020204" charset="-79"/>
              </a:rPr>
              <a:t>             </a:t>
            </a:r>
            <a:r>
              <a:rPr lang="es-AR" dirty="0" err="1">
                <a:latin typeface="Rubik" panose="020B0604020202020204" charset="-79"/>
                <a:cs typeface="Rubik" panose="020B0604020202020204" charset="-79"/>
              </a:rPr>
              <a:t>alpha</a:t>
            </a:r>
            <a:r>
              <a:rPr lang="es-AR" dirty="0">
                <a:latin typeface="Rubik" panose="020B0604020202020204" charset="-79"/>
                <a:cs typeface="Rubik" panose="020B0604020202020204" charset="-79"/>
              </a:rPr>
              <a:t> = .4, color="#5184b9")+</a:t>
            </a:r>
          </a:p>
          <a:p>
            <a:r>
              <a:rPr lang="es-AR" dirty="0" err="1">
                <a:latin typeface="Rubik" panose="020B0604020202020204" charset="-79"/>
                <a:cs typeface="Rubik" panose="020B0604020202020204" charset="-79"/>
              </a:rPr>
              <a:t>labs</a:t>
            </a:r>
            <a:r>
              <a:rPr lang="es-AR" dirty="0">
                <a:latin typeface="Rubik" panose="020B0604020202020204" charset="-79"/>
                <a:cs typeface="Rubik" panose="020B0604020202020204" charset="-79"/>
              </a:rPr>
              <a:t>(x=“Habitaciones", y=“Cantidad", </a:t>
            </a:r>
          </a:p>
          <a:p>
            <a:r>
              <a:rPr lang="es-AR" dirty="0" err="1">
                <a:solidFill>
                  <a:schemeClr val="bg1"/>
                </a:solidFill>
                <a:highlight>
                  <a:srgbClr val="45637F"/>
                </a:highlight>
                <a:latin typeface="Rubik" panose="020B0604020202020204" charset="-79"/>
                <a:cs typeface="Rubik" panose="020B0604020202020204" charset="-79"/>
              </a:rPr>
              <a:t>fill</a:t>
            </a:r>
            <a:r>
              <a:rPr lang="es-AR" dirty="0">
                <a:solidFill>
                  <a:schemeClr val="bg1"/>
                </a:solidFill>
                <a:highlight>
                  <a:srgbClr val="45637F"/>
                </a:highlight>
                <a:latin typeface="Rubik" panose="020B0604020202020204" charset="-79"/>
                <a:cs typeface="Rubik" panose="020B0604020202020204" charset="-79"/>
              </a:rPr>
              <a:t>="Ambientes")</a:t>
            </a:r>
          </a:p>
        </p:txBody>
      </p: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839B5B22-5CB2-4E17-9EAA-4A1101116B22}"/>
              </a:ext>
            </a:extLst>
          </p:cNvPr>
          <p:cNvCxnSpPr>
            <a:cxnSpLocks/>
          </p:cNvCxnSpPr>
          <p:nvPr/>
        </p:nvCxnSpPr>
        <p:spPr>
          <a:xfrm>
            <a:off x="1855960" y="1712724"/>
            <a:ext cx="0" cy="221985"/>
          </a:xfrm>
          <a:prstGeom prst="straightConnector1">
            <a:avLst/>
          </a:prstGeom>
          <a:ln w="19050">
            <a:solidFill>
              <a:srgbClr val="45637F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ángulo 5">
            <a:extLst>
              <a:ext uri="{FF2B5EF4-FFF2-40B4-BE49-F238E27FC236}">
                <a16:creationId xmlns:a16="http://schemas.microsoft.com/office/drawing/2014/main" id="{6416D5A5-6F18-42DB-9957-CE4CE0191E72}"/>
              </a:ext>
            </a:extLst>
          </p:cNvPr>
          <p:cNvSpPr/>
          <p:nvPr/>
        </p:nvSpPr>
        <p:spPr>
          <a:xfrm>
            <a:off x="4760671" y="590531"/>
            <a:ext cx="4572000" cy="116955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AR" dirty="0" err="1">
                <a:latin typeface="Rubik" panose="020B0604020202020204" charset="-79"/>
                <a:cs typeface="Rubik" panose="020B0604020202020204" charset="-79"/>
              </a:rPr>
              <a:t>ggplot</a:t>
            </a:r>
            <a:r>
              <a:rPr lang="es-AR" dirty="0">
                <a:latin typeface="Rubik" panose="020B0604020202020204" charset="-79"/>
                <a:cs typeface="Rubik" panose="020B0604020202020204" charset="-79"/>
              </a:rPr>
              <a:t>(</a:t>
            </a:r>
            <a:r>
              <a:rPr lang="es-AR" dirty="0" err="1">
                <a:latin typeface="Rubik" panose="020B0604020202020204" charset="-79"/>
                <a:cs typeface="Rubik" panose="020B0604020202020204" charset="-79"/>
              </a:rPr>
              <a:t>data_filtro</a:t>
            </a:r>
            <a:r>
              <a:rPr lang="es-AR" dirty="0">
                <a:latin typeface="Rubik" panose="020B0604020202020204" charset="-79"/>
                <a:cs typeface="Rubik" panose="020B0604020202020204" charset="-79"/>
              </a:rPr>
              <a:t>) +</a:t>
            </a:r>
          </a:p>
          <a:p>
            <a:r>
              <a:rPr lang="es-AR" dirty="0">
                <a:latin typeface="Rubik" panose="020B0604020202020204" charset="-79"/>
                <a:cs typeface="Rubik" panose="020B0604020202020204" charset="-79"/>
              </a:rPr>
              <a:t>  </a:t>
            </a:r>
            <a:r>
              <a:rPr lang="es-AR" dirty="0" err="1">
                <a:latin typeface="Rubik" panose="020B0604020202020204" charset="-79"/>
                <a:cs typeface="Rubik" panose="020B0604020202020204" charset="-79"/>
              </a:rPr>
              <a:t>geom_bar</a:t>
            </a:r>
            <a:r>
              <a:rPr lang="es-AR" dirty="0">
                <a:latin typeface="Rubik" panose="020B0604020202020204" charset="-79"/>
                <a:cs typeface="Rubik" panose="020B0604020202020204" charset="-79"/>
              </a:rPr>
              <a:t>(aes(x = </a:t>
            </a:r>
            <a:r>
              <a:rPr lang="es-AR" dirty="0" err="1">
                <a:latin typeface="Rubik" panose="020B0604020202020204" charset="-79"/>
                <a:cs typeface="Rubik" panose="020B0604020202020204" charset="-79"/>
              </a:rPr>
              <a:t>bedrooms</a:t>
            </a:r>
            <a:r>
              <a:rPr lang="es-AR" dirty="0">
                <a:latin typeface="Rubik" panose="020B0604020202020204" charset="-79"/>
                <a:cs typeface="Rubik" panose="020B0604020202020204" charset="-79"/>
              </a:rPr>
              <a:t>),</a:t>
            </a:r>
          </a:p>
          <a:p>
            <a:r>
              <a:rPr lang="es-AR" dirty="0">
                <a:latin typeface="Rubik" panose="020B0604020202020204" charset="-79"/>
                <a:cs typeface="Rubik" panose="020B0604020202020204" charset="-79"/>
              </a:rPr>
              <a:t>             </a:t>
            </a:r>
            <a:r>
              <a:rPr lang="es-AR" dirty="0" err="1">
                <a:latin typeface="Rubik" panose="020B0604020202020204" charset="-79"/>
                <a:cs typeface="Rubik" panose="020B0604020202020204" charset="-79"/>
              </a:rPr>
              <a:t>alpha</a:t>
            </a:r>
            <a:r>
              <a:rPr lang="es-AR" dirty="0">
                <a:latin typeface="Rubik" panose="020B0604020202020204" charset="-79"/>
                <a:cs typeface="Rubik" panose="020B0604020202020204" charset="-79"/>
              </a:rPr>
              <a:t> = .4, color="#5184b9",fill="#5184b9") +</a:t>
            </a:r>
          </a:p>
          <a:p>
            <a:r>
              <a:rPr lang="es-AR" dirty="0" err="1">
                <a:latin typeface="Rubik" panose="020B0604020202020204" charset="-79"/>
                <a:cs typeface="Rubik" panose="020B0604020202020204" charset="-79"/>
              </a:rPr>
              <a:t>labs</a:t>
            </a:r>
            <a:r>
              <a:rPr lang="es-AR" dirty="0">
                <a:latin typeface="Rubik" panose="020B0604020202020204" charset="-79"/>
                <a:cs typeface="Rubik" panose="020B0604020202020204" charset="-79"/>
              </a:rPr>
              <a:t>(x=“Habitaciones", y=“Cantidad“)+ </a:t>
            </a:r>
          </a:p>
          <a:p>
            <a:r>
              <a:rPr lang="es-AR" dirty="0" err="1">
                <a:solidFill>
                  <a:schemeClr val="bg1"/>
                </a:solidFill>
                <a:highlight>
                  <a:srgbClr val="45637F"/>
                </a:highlight>
                <a:latin typeface="Rubik" panose="020B0604020202020204" charset="-79"/>
                <a:cs typeface="Rubik" panose="020B0604020202020204" charset="-79"/>
              </a:rPr>
              <a:t>facet_wrap</a:t>
            </a:r>
            <a:r>
              <a:rPr lang="es-AR" dirty="0">
                <a:solidFill>
                  <a:schemeClr val="bg1"/>
                </a:solidFill>
                <a:highlight>
                  <a:srgbClr val="45637F"/>
                </a:highlight>
                <a:latin typeface="Rubik" panose="020B0604020202020204" charset="-79"/>
                <a:cs typeface="Rubik" panose="020B0604020202020204" charset="-79"/>
              </a:rPr>
              <a:t>(~</a:t>
            </a:r>
            <a:r>
              <a:rPr lang="es-AR" dirty="0" err="1">
                <a:solidFill>
                  <a:schemeClr val="bg1"/>
                </a:solidFill>
                <a:highlight>
                  <a:srgbClr val="45637F"/>
                </a:highlight>
                <a:latin typeface="Rubik" panose="020B0604020202020204" charset="-79"/>
                <a:cs typeface="Rubik" panose="020B0604020202020204" charset="-79"/>
              </a:rPr>
              <a:t>property_type</a:t>
            </a:r>
            <a:r>
              <a:rPr lang="es-AR" dirty="0">
                <a:solidFill>
                  <a:schemeClr val="bg1"/>
                </a:solidFill>
                <a:highlight>
                  <a:srgbClr val="45637F"/>
                </a:highlight>
                <a:latin typeface="Rubik" panose="020B0604020202020204" charset="-79"/>
                <a:cs typeface="Rubik" panose="020B0604020202020204" charset="-79"/>
              </a:rPr>
              <a:t>)</a:t>
            </a:r>
          </a:p>
        </p:txBody>
      </p:sp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id="{D55E97B7-14D6-4168-A96E-2481C654BBCE}"/>
              </a:ext>
            </a:extLst>
          </p:cNvPr>
          <p:cNvCxnSpPr>
            <a:cxnSpLocks/>
          </p:cNvCxnSpPr>
          <p:nvPr/>
        </p:nvCxnSpPr>
        <p:spPr>
          <a:xfrm>
            <a:off x="6823730" y="1747387"/>
            <a:ext cx="0" cy="221985"/>
          </a:xfrm>
          <a:prstGeom prst="straightConnector1">
            <a:avLst/>
          </a:prstGeom>
          <a:ln w="19050">
            <a:solidFill>
              <a:srgbClr val="45637F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uadroTexto 16">
            <a:extLst>
              <a:ext uri="{FF2B5EF4-FFF2-40B4-BE49-F238E27FC236}">
                <a16:creationId xmlns:a16="http://schemas.microsoft.com/office/drawing/2014/main" id="{AD8113B5-2E83-403B-B4F9-FF3DBF1A8DAB}"/>
              </a:ext>
            </a:extLst>
          </p:cNvPr>
          <p:cNvSpPr txBox="1"/>
          <p:nvPr/>
        </p:nvSpPr>
        <p:spPr>
          <a:xfrm>
            <a:off x="4572000" y="66329"/>
            <a:ext cx="43696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dirty="0">
                <a:solidFill>
                  <a:schemeClr val="bg1">
                    <a:lumMod val="50000"/>
                  </a:schemeClr>
                </a:solidFill>
                <a:latin typeface="Rubik" panose="020B0604020202020204" charset="-79"/>
                <a:ea typeface="MS PGothic" panose="020B0600070205080204" pitchFamily="34" charset="-128"/>
                <a:cs typeface="Rubik" panose="020B0604020202020204" charset="-79"/>
              </a:rPr>
              <a:t>Teniendo en cuenta una tercer variable</a:t>
            </a:r>
            <a:endParaRPr lang="es-AR" sz="1600" dirty="0">
              <a:solidFill>
                <a:schemeClr val="bg1">
                  <a:lumMod val="50000"/>
                </a:schemeClr>
              </a:solidFill>
              <a:latin typeface="Rubik" panose="020B0604020202020204" charset="-79"/>
              <a:ea typeface="MS PGothic" panose="020B0600070205080204" pitchFamily="34" charset="-128"/>
              <a:cs typeface="Rubik" panose="020B0604020202020204" charset="-79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42" y="2048354"/>
            <a:ext cx="3482375" cy="2611781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9790" y="2161174"/>
            <a:ext cx="4534117" cy="2473155"/>
          </a:xfrm>
          <a:prstGeom prst="rect">
            <a:avLst/>
          </a:prstGeom>
        </p:spPr>
      </p:pic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B5C54A1A-C93E-4885-B60E-0FCE21EBE91E}"/>
              </a:ext>
            </a:extLst>
          </p:cNvPr>
          <p:cNvCxnSpPr/>
          <p:nvPr/>
        </p:nvCxnSpPr>
        <p:spPr>
          <a:xfrm>
            <a:off x="4537270" y="590531"/>
            <a:ext cx="0" cy="377898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11970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188;p13"/>
          <p:cNvSpPr txBox="1"/>
          <p:nvPr/>
        </p:nvSpPr>
        <p:spPr>
          <a:xfrm>
            <a:off x="256250" y="201916"/>
            <a:ext cx="6029700" cy="4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s-MX" sz="3000" b="1" i="0" u="none" strike="noStrike" cap="none" dirty="0">
                <a:solidFill>
                  <a:srgbClr val="45637F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Visualización de datos</a:t>
            </a:r>
            <a:endParaRPr sz="3000" b="1" i="0" u="none" strike="noStrike" cap="none" dirty="0">
              <a:solidFill>
                <a:srgbClr val="45637F"/>
              </a:solidFill>
              <a:latin typeface="Rubik" panose="020B0604020202020204" charset="-79"/>
              <a:ea typeface="Rubik"/>
              <a:cs typeface="Rubik" panose="020B0604020202020204" charset="-79"/>
              <a:sym typeface="Rubik"/>
            </a:endParaRPr>
          </a:p>
        </p:txBody>
      </p:sp>
      <p:sp>
        <p:nvSpPr>
          <p:cNvPr id="21" name="Google Shape;192;p13"/>
          <p:cNvSpPr txBox="1"/>
          <p:nvPr/>
        </p:nvSpPr>
        <p:spPr>
          <a:xfrm>
            <a:off x="256251" y="754922"/>
            <a:ext cx="3320141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400" b="1" i="0" u="none" strike="noStrike" cap="none" dirty="0">
                <a:solidFill>
                  <a:srgbClr val="000000"/>
                </a:solidFill>
                <a:latin typeface="Rubik" panose="020B0604020202020204" charset="-79"/>
                <a:cs typeface="Rubik" panose="020B0604020202020204" charset="-79"/>
                <a:sym typeface="Arial"/>
              </a:rPr>
              <a:t>Histogramas</a:t>
            </a:r>
            <a:endParaRPr sz="2400" b="1" i="0" u="none" strike="noStrike" cap="none" dirty="0">
              <a:solidFill>
                <a:srgbClr val="000000"/>
              </a:solidFill>
              <a:latin typeface="Rubik" panose="020B0604020202020204" charset="-79"/>
              <a:cs typeface="Rubik" panose="020B0604020202020204" charset="-79"/>
              <a:sym typeface="Arial"/>
            </a:endParaRPr>
          </a:p>
        </p:txBody>
      </p:sp>
      <p:cxnSp>
        <p:nvCxnSpPr>
          <p:cNvPr id="22" name="Google Shape;193;p13"/>
          <p:cNvCxnSpPr/>
          <p:nvPr/>
        </p:nvCxnSpPr>
        <p:spPr>
          <a:xfrm>
            <a:off x="256252" y="1201138"/>
            <a:ext cx="7908128" cy="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53" name="Grupo 52"/>
          <p:cNvGrpSpPr/>
          <p:nvPr/>
        </p:nvGrpSpPr>
        <p:grpSpPr>
          <a:xfrm>
            <a:off x="3322375" y="1567109"/>
            <a:ext cx="5467223" cy="2567461"/>
            <a:chOff x="2207820" y="1567109"/>
            <a:chExt cx="6616515" cy="2567461"/>
          </a:xfrm>
        </p:grpSpPr>
        <p:grpSp>
          <p:nvGrpSpPr>
            <p:cNvPr id="54" name="Group 11"/>
            <p:cNvGrpSpPr>
              <a:grpSpLocks/>
            </p:cNvGrpSpPr>
            <p:nvPr/>
          </p:nvGrpSpPr>
          <p:grpSpPr bwMode="auto">
            <a:xfrm>
              <a:off x="2207820" y="1846191"/>
              <a:ext cx="682824" cy="1995485"/>
              <a:chOff x="6350744" y="3798025"/>
              <a:chExt cx="1820600" cy="5320937"/>
            </a:xfrm>
          </p:grpSpPr>
          <p:cxnSp>
            <p:nvCxnSpPr>
              <p:cNvPr id="79" name="Straight Connector 98"/>
              <p:cNvCxnSpPr/>
              <p:nvPr/>
            </p:nvCxnSpPr>
            <p:spPr>
              <a:xfrm rot="5400000">
                <a:off x="7261044" y="2918206"/>
                <a:ext cx="0" cy="18206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3"/>
              <p:cNvCxnSpPr/>
              <p:nvPr/>
            </p:nvCxnSpPr>
            <p:spPr>
              <a:xfrm flipH="1">
                <a:off x="6350744" y="3798025"/>
                <a:ext cx="61794" cy="527650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99"/>
              <p:cNvCxnSpPr/>
              <p:nvPr/>
            </p:nvCxnSpPr>
            <p:spPr>
              <a:xfrm rot="5400000">
                <a:off x="7261045" y="5598985"/>
                <a:ext cx="0" cy="182059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100"/>
              <p:cNvCxnSpPr/>
              <p:nvPr/>
            </p:nvCxnSpPr>
            <p:spPr>
              <a:xfrm rot="5400000">
                <a:off x="7261044" y="8208662"/>
                <a:ext cx="0" cy="18206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5" name="Rounded Rectangle 36"/>
            <p:cNvSpPr/>
            <p:nvPr/>
          </p:nvSpPr>
          <p:spPr>
            <a:xfrm>
              <a:off x="2890644" y="1679624"/>
              <a:ext cx="1872112" cy="373856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75000"/>
              </a:schemeClr>
            </a:solidFill>
            <a:effectLst/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rgbClr r="0" g="0" b="0"/>
            </a:effectRef>
            <a:fontRef idx="minor">
              <a:schemeClr val="lt1"/>
            </a:fontRef>
          </p:style>
          <p:txBody>
            <a:bodyPr lIns="18075" tIns="18075" rIns="18075" bIns="18075" spcCol="1270" anchor="ctr"/>
            <a:lstStyle/>
            <a:p>
              <a:pPr algn="ctr" defTabSz="355591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en-US" sz="1200" dirty="0">
                  <a:solidFill>
                    <a:srgbClr val="FFFFFF"/>
                  </a:solidFill>
                  <a:latin typeface="Rubik" panose="020B0604020202020204" charset="-79"/>
                  <a:cs typeface="Rubik" panose="020B0604020202020204" charset="-79"/>
                </a:rPr>
                <a:t>Distribución univariada</a:t>
              </a:r>
            </a:p>
          </p:txBody>
        </p:sp>
        <p:sp>
          <p:nvSpPr>
            <p:cNvPr id="56" name="Rounded Rectangle 37"/>
            <p:cNvSpPr/>
            <p:nvPr/>
          </p:nvSpPr>
          <p:spPr>
            <a:xfrm>
              <a:off x="2892430" y="2696295"/>
              <a:ext cx="1872112" cy="373856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60000"/>
                <a:lumOff val="40000"/>
              </a:schemeClr>
            </a:solidFill>
            <a:effectLst/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rgbClr r="0" g="0" b="0"/>
            </a:effectRef>
            <a:fontRef idx="minor">
              <a:schemeClr val="lt1"/>
            </a:fontRef>
          </p:style>
          <p:txBody>
            <a:bodyPr lIns="18075" tIns="18075" rIns="18075" bIns="18075" spcCol="1270" anchor="ctr"/>
            <a:lstStyle/>
            <a:p>
              <a:pPr algn="ctr" defTabSz="355591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en-US" sz="1200" dirty="0">
                  <a:solidFill>
                    <a:srgbClr val="FFFFFF"/>
                  </a:solidFill>
                  <a:latin typeface="Rubik" panose="020B0604020202020204" charset="-79"/>
                  <a:cs typeface="Rubik" panose="020B0604020202020204" charset="-79"/>
                </a:rPr>
                <a:t>Variable numérica</a:t>
              </a:r>
            </a:p>
          </p:txBody>
        </p:sp>
        <p:sp>
          <p:nvSpPr>
            <p:cNvPr id="57" name="Rounded Rectangle 38"/>
            <p:cNvSpPr/>
            <p:nvPr/>
          </p:nvSpPr>
          <p:spPr>
            <a:xfrm>
              <a:off x="2892430" y="3662487"/>
              <a:ext cx="1872112" cy="373261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40000"/>
                <a:lumOff val="60000"/>
              </a:schemeClr>
            </a:solidFill>
            <a:effectLst/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rgbClr r="0" g="0" b="0"/>
            </a:effectRef>
            <a:fontRef idx="minor">
              <a:schemeClr val="lt1"/>
            </a:fontRef>
          </p:style>
          <p:txBody>
            <a:bodyPr lIns="18075" tIns="18075" rIns="18075" bIns="18075" spcCol="1270" anchor="ctr"/>
            <a:lstStyle/>
            <a:p>
              <a:pPr algn="ctr" defTabSz="355591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en-US" sz="1200" dirty="0">
                  <a:solidFill>
                    <a:srgbClr val="FFFFFF"/>
                  </a:solidFill>
                  <a:latin typeface="Rubik" panose="020B0604020202020204" charset="-79"/>
                  <a:cs typeface="Rubik" panose="020B0604020202020204" charset="-79"/>
                </a:rPr>
                <a:t>Detecta valores atipicos</a:t>
              </a:r>
            </a:p>
          </p:txBody>
        </p:sp>
        <p:cxnSp>
          <p:nvCxnSpPr>
            <p:cNvPr id="58" name="Straight Connector 76"/>
            <p:cNvCxnSpPr/>
            <p:nvPr/>
          </p:nvCxnSpPr>
          <p:spPr>
            <a:xfrm flipH="1">
              <a:off x="4769304" y="3843462"/>
              <a:ext cx="204192" cy="0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Left Bracket 77"/>
            <p:cNvSpPr/>
            <p:nvPr/>
          </p:nvSpPr>
          <p:spPr>
            <a:xfrm>
              <a:off x="4911584" y="3552949"/>
              <a:ext cx="61913" cy="581621"/>
            </a:xfrm>
            <a:prstGeom prst="leftBracket">
              <a:avLst>
                <a:gd name="adj" fmla="val 65305"/>
              </a:avLst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defTabSz="685663">
                <a:defRPr/>
              </a:pPr>
              <a:endParaRPr lang="en-US" sz="800" dirty="0">
                <a:latin typeface="Rubik" panose="020B0604020202020204" charset="-79"/>
                <a:cs typeface="Rubik" panose="020B0604020202020204" charset="-79"/>
              </a:endParaRPr>
            </a:p>
          </p:txBody>
        </p:sp>
        <p:cxnSp>
          <p:nvCxnSpPr>
            <p:cNvPr id="61" name="Straight Connector 79"/>
            <p:cNvCxnSpPr/>
            <p:nvPr/>
          </p:nvCxnSpPr>
          <p:spPr>
            <a:xfrm>
              <a:off x="4966948" y="3552950"/>
              <a:ext cx="3657402" cy="0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80"/>
            <p:cNvCxnSpPr/>
            <p:nvPr/>
          </p:nvCxnSpPr>
          <p:spPr>
            <a:xfrm>
              <a:off x="4966948" y="4134570"/>
              <a:ext cx="3657402" cy="0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84"/>
            <p:cNvCxnSpPr/>
            <p:nvPr/>
          </p:nvCxnSpPr>
          <p:spPr>
            <a:xfrm flipH="1">
              <a:off x="4766923" y="2877270"/>
              <a:ext cx="204192" cy="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Left Bracket 85"/>
            <p:cNvSpPr/>
            <p:nvPr/>
          </p:nvSpPr>
          <p:spPr>
            <a:xfrm>
              <a:off x="4909202" y="2586162"/>
              <a:ext cx="61913" cy="581621"/>
            </a:xfrm>
            <a:prstGeom prst="leftBracket">
              <a:avLst>
                <a:gd name="adj" fmla="val 65305"/>
              </a:avLst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defTabSz="685663">
                <a:defRPr/>
              </a:pPr>
              <a:endParaRPr lang="en-US" sz="800" dirty="0">
                <a:latin typeface="Rubik" panose="020B0604020202020204" charset="-79"/>
                <a:cs typeface="Rubik" panose="020B0604020202020204" charset="-79"/>
              </a:endParaRPr>
            </a:p>
          </p:txBody>
        </p:sp>
        <p:cxnSp>
          <p:nvCxnSpPr>
            <p:cNvPr id="66" name="Straight Connector 87"/>
            <p:cNvCxnSpPr/>
            <p:nvPr/>
          </p:nvCxnSpPr>
          <p:spPr>
            <a:xfrm>
              <a:off x="4964567" y="2586162"/>
              <a:ext cx="3659783" cy="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88"/>
            <p:cNvCxnSpPr/>
            <p:nvPr/>
          </p:nvCxnSpPr>
          <p:spPr>
            <a:xfrm>
              <a:off x="4964567" y="3167783"/>
              <a:ext cx="3659783" cy="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92"/>
            <p:cNvCxnSpPr/>
            <p:nvPr/>
          </p:nvCxnSpPr>
          <p:spPr>
            <a:xfrm flipH="1">
              <a:off x="4766923" y="1857622"/>
              <a:ext cx="204192" cy="0"/>
            </a:xfrm>
            <a:prstGeom prst="line">
              <a:avLst/>
            </a:prstGeom>
            <a:ln w="317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Left Bracket 93"/>
            <p:cNvSpPr/>
            <p:nvPr/>
          </p:nvSpPr>
          <p:spPr>
            <a:xfrm>
              <a:off x="4909202" y="1567109"/>
              <a:ext cx="61913" cy="581621"/>
            </a:xfrm>
            <a:prstGeom prst="leftBracket">
              <a:avLst>
                <a:gd name="adj" fmla="val 65305"/>
              </a:avLst>
            </a:prstGeom>
            <a:ln w="31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defTabSz="685663">
                <a:defRPr/>
              </a:pPr>
              <a:endParaRPr lang="en-US" sz="800" dirty="0">
                <a:latin typeface="Rubik" panose="020B0604020202020204" charset="-79"/>
                <a:cs typeface="Rubik" panose="020B0604020202020204" charset="-79"/>
              </a:endParaRPr>
            </a:p>
          </p:txBody>
        </p:sp>
        <p:cxnSp>
          <p:nvCxnSpPr>
            <p:cNvPr id="71" name="Straight Connector 95"/>
            <p:cNvCxnSpPr/>
            <p:nvPr/>
          </p:nvCxnSpPr>
          <p:spPr>
            <a:xfrm>
              <a:off x="4964567" y="1567110"/>
              <a:ext cx="3659783" cy="0"/>
            </a:xfrm>
            <a:prstGeom prst="line">
              <a:avLst/>
            </a:prstGeom>
            <a:ln w="3175">
              <a:solidFill>
                <a:schemeClr val="accent1">
                  <a:lumMod val="7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96"/>
            <p:cNvCxnSpPr/>
            <p:nvPr/>
          </p:nvCxnSpPr>
          <p:spPr>
            <a:xfrm>
              <a:off x="4964567" y="2148730"/>
              <a:ext cx="3659783" cy="0"/>
            </a:xfrm>
            <a:prstGeom prst="line">
              <a:avLst/>
            </a:prstGeom>
            <a:ln w="3175">
              <a:solidFill>
                <a:schemeClr val="accent1">
                  <a:lumMod val="7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Subtitle 2"/>
            <p:cNvSpPr txBox="1">
              <a:spLocks/>
            </p:cNvSpPr>
            <p:nvPr/>
          </p:nvSpPr>
          <p:spPr bwMode="auto">
            <a:xfrm>
              <a:off x="4965632" y="1601836"/>
              <a:ext cx="3684192" cy="5567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68566" tIns="34283" rIns="68566" bIns="34283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Lato Light" charset="0"/>
                  <a:ea typeface="MS PGothic" panose="020B0600070205080204" pitchFamily="34" charset="-128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Lato Light" charset="0"/>
                  <a:ea typeface="MS PGothic" panose="020B0600070205080204" pitchFamily="34" charset="-128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Lato Light" charset="0"/>
                  <a:ea typeface="MS PGothic" panose="020B0600070205080204" pitchFamily="34" charset="-128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Lato Light" charset="0"/>
                  <a:ea typeface="MS PGothic" panose="020B0600070205080204" pitchFamily="34" charset="-128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Lato Light" charset="0"/>
                  <a:ea typeface="MS PGothic" panose="020B0600070205080204" pitchFamily="34" charset="-128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  <a:ea typeface="MS PGothic" panose="020B0600070205080204" pitchFamily="34" charset="-128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  <a:ea typeface="MS PGothic" panose="020B0600070205080204" pitchFamily="34" charset="-128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  <a:ea typeface="MS PGothic" panose="020B0600070205080204" pitchFamily="34" charset="-128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40000"/>
                </a:lnSpc>
                <a:spcBef>
                  <a:spcPts val="750"/>
                </a:spcBef>
              </a:pPr>
              <a:r>
                <a:rPr lang="en-US" altLang="es-AR" sz="1200" dirty="0">
                  <a:solidFill>
                    <a:schemeClr val="bg1">
                      <a:lumMod val="50000"/>
                    </a:schemeClr>
                  </a:solidFill>
                  <a:latin typeface="Rubik" panose="020B0604020202020204" charset="-79"/>
                  <a:cs typeface="Rubik" panose="020B0604020202020204" charset="-79"/>
                </a:rPr>
                <a:t>Puede utilizarse para ver la </a:t>
              </a:r>
              <a:r>
                <a:rPr lang="es-AR" altLang="es-AR" sz="1200" dirty="0">
                  <a:solidFill>
                    <a:schemeClr val="bg1">
                      <a:lumMod val="50000"/>
                    </a:schemeClr>
                  </a:solidFill>
                  <a:latin typeface="Rubik" panose="020B0604020202020204" charset="-79"/>
                  <a:cs typeface="Rubik" panose="020B0604020202020204" charset="-79"/>
                </a:rPr>
                <a:t>distribuciones</a:t>
              </a:r>
              <a:r>
                <a:rPr lang="en-US" altLang="es-AR" sz="1200" dirty="0">
                  <a:solidFill>
                    <a:schemeClr val="bg1">
                      <a:lumMod val="50000"/>
                    </a:schemeClr>
                  </a:solidFill>
                  <a:latin typeface="Rubik" panose="020B0604020202020204" charset="-79"/>
                  <a:cs typeface="Rubik" panose="020B0604020202020204" charset="-79"/>
                </a:rPr>
                <a:t> </a:t>
              </a:r>
              <a:r>
                <a:rPr lang="en-US" altLang="es-AR" sz="1200" dirty="0" err="1">
                  <a:solidFill>
                    <a:schemeClr val="bg1">
                      <a:lumMod val="50000"/>
                    </a:schemeClr>
                  </a:solidFill>
                  <a:latin typeface="Rubik" panose="020B0604020202020204" charset="-79"/>
                  <a:cs typeface="Rubik" panose="020B0604020202020204" charset="-79"/>
                </a:rPr>
                <a:t>univariadas</a:t>
              </a:r>
              <a:r>
                <a:rPr lang="en-US" altLang="es-AR" sz="1200" dirty="0">
                  <a:solidFill>
                    <a:schemeClr val="bg1">
                      <a:lumMod val="50000"/>
                    </a:schemeClr>
                  </a:solidFill>
                  <a:latin typeface="Rubik" panose="020B0604020202020204" charset="-79"/>
                  <a:cs typeface="Rubik" panose="020B0604020202020204" charset="-79"/>
                </a:rPr>
                <a:t> de variables</a:t>
              </a:r>
            </a:p>
          </p:txBody>
        </p:sp>
        <p:sp>
          <p:nvSpPr>
            <p:cNvPr id="75" name="Subtitle 2"/>
            <p:cNvSpPr txBox="1">
              <a:spLocks/>
            </p:cNvSpPr>
            <p:nvPr/>
          </p:nvSpPr>
          <p:spPr bwMode="auto">
            <a:xfrm>
              <a:off x="4964567" y="2694759"/>
              <a:ext cx="3859768" cy="3021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68566" tIns="34283" rIns="68566" bIns="34283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>
                <a:lnSpc>
                  <a:spcPct val="140000"/>
                </a:lnSpc>
                <a:spcBef>
                  <a:spcPts val="750"/>
                </a:spcBef>
                <a:defRPr sz="1200">
                  <a:solidFill>
                    <a:schemeClr val="tx1"/>
                  </a:solidFill>
                  <a:latin typeface="+mn-lt"/>
                  <a:ea typeface="MS PGothic" panose="020B0600070205080204" pitchFamily="34" charset="-128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Lato Light" charset="0"/>
                  <a:ea typeface="MS PGothic" panose="020B0600070205080204" pitchFamily="34" charset="-128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Lato Light" charset="0"/>
                  <a:ea typeface="MS PGothic" panose="020B0600070205080204" pitchFamily="34" charset="-128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Lato Light" charset="0"/>
                  <a:ea typeface="MS PGothic" panose="020B0600070205080204" pitchFamily="34" charset="-128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Lato Light" charset="0"/>
                  <a:ea typeface="MS PGothic" panose="020B0600070205080204" pitchFamily="34" charset="-128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  <a:ea typeface="MS PGothic" panose="020B0600070205080204" pitchFamily="34" charset="-128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  <a:ea typeface="MS PGothic" panose="020B0600070205080204" pitchFamily="34" charset="-128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  <a:ea typeface="MS PGothic" panose="020B0600070205080204" pitchFamily="34" charset="-128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s-AR" dirty="0">
                  <a:solidFill>
                    <a:schemeClr val="bg1">
                      <a:lumMod val="50000"/>
                    </a:schemeClr>
                  </a:solidFill>
                  <a:latin typeface="Rubik" panose="020B0604020202020204" charset="-79"/>
                  <a:cs typeface="Rubik" panose="020B0604020202020204" charset="-79"/>
                </a:rPr>
                <a:t>Se </a:t>
              </a:r>
              <a:r>
                <a:rPr lang="en-US" altLang="es-AR" dirty="0" err="1">
                  <a:solidFill>
                    <a:schemeClr val="bg1">
                      <a:lumMod val="50000"/>
                    </a:schemeClr>
                  </a:solidFill>
                  <a:latin typeface="Rubik" panose="020B0604020202020204" charset="-79"/>
                  <a:cs typeface="Rubik" panose="020B0604020202020204" charset="-79"/>
                </a:rPr>
                <a:t>usa</a:t>
              </a:r>
              <a:r>
                <a:rPr lang="en-US" altLang="es-AR" dirty="0">
                  <a:solidFill>
                    <a:schemeClr val="bg1">
                      <a:lumMod val="50000"/>
                    </a:schemeClr>
                  </a:solidFill>
                  <a:latin typeface="Rubik" panose="020B0604020202020204" charset="-79"/>
                  <a:cs typeface="Rubik" panose="020B0604020202020204" charset="-79"/>
                </a:rPr>
                <a:t> con variables </a:t>
              </a:r>
              <a:r>
                <a:rPr lang="en-US" altLang="es-AR" dirty="0" err="1">
                  <a:solidFill>
                    <a:schemeClr val="bg1">
                      <a:lumMod val="50000"/>
                    </a:schemeClr>
                  </a:solidFill>
                  <a:latin typeface="Rubik" panose="020B0604020202020204" charset="-79"/>
                  <a:cs typeface="Rubik" panose="020B0604020202020204" charset="-79"/>
                </a:rPr>
                <a:t>numéricas</a:t>
              </a:r>
              <a:r>
                <a:rPr lang="en-US" altLang="es-AR" dirty="0">
                  <a:solidFill>
                    <a:schemeClr val="bg1">
                      <a:lumMod val="50000"/>
                    </a:schemeClr>
                  </a:solidFill>
                  <a:latin typeface="Rubik" panose="020B0604020202020204" charset="-79"/>
                  <a:cs typeface="Rubik" panose="020B0604020202020204" charset="-79"/>
                </a:rPr>
                <a:t> </a:t>
              </a:r>
              <a:r>
                <a:rPr lang="en-US" altLang="es-AR" dirty="0" err="1">
                  <a:solidFill>
                    <a:schemeClr val="bg1">
                      <a:lumMod val="50000"/>
                    </a:schemeClr>
                  </a:solidFill>
                  <a:latin typeface="Rubik" panose="020B0604020202020204" charset="-79"/>
                  <a:cs typeface="Rubik" panose="020B0604020202020204" charset="-79"/>
                </a:rPr>
                <a:t>continuas</a:t>
              </a:r>
              <a:endParaRPr lang="en-US" altLang="es-AR" dirty="0">
                <a:solidFill>
                  <a:schemeClr val="bg1">
                    <a:lumMod val="50000"/>
                  </a:schemeClr>
                </a:solidFill>
                <a:latin typeface="Rubik" panose="020B0604020202020204" charset="-79"/>
                <a:cs typeface="Rubik" panose="020B0604020202020204" charset="-79"/>
              </a:endParaRPr>
            </a:p>
          </p:txBody>
        </p:sp>
        <p:sp>
          <p:nvSpPr>
            <p:cNvPr id="77" name="Subtitle 2"/>
            <p:cNvSpPr txBox="1">
              <a:spLocks/>
            </p:cNvSpPr>
            <p:nvPr/>
          </p:nvSpPr>
          <p:spPr bwMode="auto">
            <a:xfrm>
              <a:off x="4940286" y="3521349"/>
              <a:ext cx="3884048" cy="5606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68566" tIns="34283" rIns="68566" bIns="34283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>
                <a:lnSpc>
                  <a:spcPct val="140000"/>
                </a:lnSpc>
                <a:spcBef>
                  <a:spcPts val="750"/>
                </a:spcBef>
                <a:defRPr sz="1200">
                  <a:solidFill>
                    <a:schemeClr val="tx1"/>
                  </a:solidFill>
                  <a:latin typeface="+mn-lt"/>
                  <a:ea typeface="MS PGothic" panose="020B0600070205080204" pitchFamily="34" charset="-128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Lato Light" charset="0"/>
                  <a:ea typeface="MS PGothic" panose="020B0600070205080204" pitchFamily="34" charset="-128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Lato Light" charset="0"/>
                  <a:ea typeface="MS PGothic" panose="020B0600070205080204" pitchFamily="34" charset="-128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Lato Light" charset="0"/>
                  <a:ea typeface="MS PGothic" panose="020B0600070205080204" pitchFamily="34" charset="-128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Lato Light" charset="0"/>
                  <a:ea typeface="MS PGothic" panose="020B0600070205080204" pitchFamily="34" charset="-128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  <a:ea typeface="MS PGothic" panose="020B0600070205080204" pitchFamily="34" charset="-128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  <a:ea typeface="MS PGothic" panose="020B0600070205080204" pitchFamily="34" charset="-128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  <a:ea typeface="MS PGothic" panose="020B0600070205080204" pitchFamily="34" charset="-128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s-AR" dirty="0">
                  <a:solidFill>
                    <a:schemeClr val="bg1">
                      <a:lumMod val="50000"/>
                    </a:schemeClr>
                  </a:solidFill>
                  <a:latin typeface="Rubik" panose="020B0604020202020204" charset="-79"/>
                  <a:cs typeface="Rubik" panose="020B0604020202020204" charset="-79"/>
                </a:rPr>
                <a:t>Este </a:t>
              </a:r>
              <a:r>
                <a:rPr lang="en-US" altLang="es-AR" dirty="0" err="1">
                  <a:solidFill>
                    <a:schemeClr val="bg1">
                      <a:lumMod val="50000"/>
                    </a:schemeClr>
                  </a:solidFill>
                  <a:latin typeface="Rubik" panose="020B0604020202020204" charset="-79"/>
                  <a:cs typeface="Rubik" panose="020B0604020202020204" charset="-79"/>
                </a:rPr>
                <a:t>gráfico</a:t>
              </a:r>
              <a:r>
                <a:rPr lang="en-US" altLang="es-AR" dirty="0">
                  <a:solidFill>
                    <a:schemeClr val="bg1">
                      <a:lumMod val="50000"/>
                    </a:schemeClr>
                  </a:solidFill>
                  <a:latin typeface="Rubik" panose="020B0604020202020204" charset="-79"/>
                  <a:cs typeface="Rubik" panose="020B0604020202020204" charset="-79"/>
                </a:rPr>
                <a:t> </a:t>
              </a:r>
              <a:r>
                <a:rPr lang="en-US" altLang="es-AR" dirty="0" err="1">
                  <a:solidFill>
                    <a:schemeClr val="bg1">
                      <a:lumMod val="50000"/>
                    </a:schemeClr>
                  </a:solidFill>
                  <a:latin typeface="Rubik" panose="020B0604020202020204" charset="-79"/>
                  <a:cs typeface="Rubik" panose="020B0604020202020204" charset="-79"/>
                </a:rPr>
                <a:t>sirve</a:t>
              </a:r>
              <a:r>
                <a:rPr lang="en-US" altLang="es-AR" dirty="0">
                  <a:solidFill>
                    <a:schemeClr val="bg1">
                      <a:lumMod val="50000"/>
                    </a:schemeClr>
                  </a:solidFill>
                  <a:latin typeface="Rubik" panose="020B0604020202020204" charset="-79"/>
                  <a:cs typeface="Rubik" panose="020B0604020202020204" charset="-79"/>
                </a:rPr>
                <a:t> para detector valores que se </a:t>
              </a:r>
              <a:r>
                <a:rPr lang="en-US" altLang="es-AR" dirty="0" err="1">
                  <a:solidFill>
                    <a:schemeClr val="bg1">
                      <a:lumMod val="50000"/>
                    </a:schemeClr>
                  </a:solidFill>
                  <a:latin typeface="Rubik" panose="020B0604020202020204" charset="-79"/>
                  <a:cs typeface="Rubik" panose="020B0604020202020204" charset="-79"/>
                </a:rPr>
                <a:t>alejan</a:t>
              </a:r>
              <a:r>
                <a:rPr lang="en-US" altLang="es-AR" dirty="0">
                  <a:solidFill>
                    <a:schemeClr val="bg1">
                      <a:lumMod val="50000"/>
                    </a:schemeClr>
                  </a:solidFill>
                  <a:latin typeface="Rubik" panose="020B0604020202020204" charset="-79"/>
                  <a:cs typeface="Rubik" panose="020B0604020202020204" charset="-79"/>
                </a:rPr>
                <a:t> del resto</a:t>
              </a:r>
            </a:p>
          </p:txBody>
        </p:sp>
      </p:grpSp>
      <p:grpSp>
        <p:nvGrpSpPr>
          <p:cNvPr id="4" name="Grupo 3">
            <a:extLst>
              <a:ext uri="{FF2B5EF4-FFF2-40B4-BE49-F238E27FC236}">
                <a16:creationId xmlns:a16="http://schemas.microsoft.com/office/drawing/2014/main" id="{BCC140D8-A035-41BA-B87D-D6EC94A68C14}"/>
              </a:ext>
            </a:extLst>
          </p:cNvPr>
          <p:cNvGrpSpPr/>
          <p:nvPr/>
        </p:nvGrpSpPr>
        <p:grpSpPr>
          <a:xfrm>
            <a:off x="89685" y="1748968"/>
            <a:ext cx="2450611" cy="2233740"/>
            <a:chOff x="89685" y="1748968"/>
            <a:chExt cx="2450611" cy="2233740"/>
          </a:xfrm>
        </p:grpSpPr>
        <p:grpSp>
          <p:nvGrpSpPr>
            <p:cNvPr id="84" name="Grupo 83"/>
            <p:cNvGrpSpPr/>
            <p:nvPr/>
          </p:nvGrpSpPr>
          <p:grpSpPr>
            <a:xfrm>
              <a:off x="586688" y="1854837"/>
              <a:ext cx="1914181" cy="1795748"/>
              <a:chOff x="829019" y="1867692"/>
              <a:chExt cx="1914181" cy="1795748"/>
            </a:xfrm>
          </p:grpSpPr>
          <p:cxnSp>
            <p:nvCxnSpPr>
              <p:cNvPr id="3" name="Conector recto de flecha 2"/>
              <p:cNvCxnSpPr/>
              <p:nvPr/>
            </p:nvCxnSpPr>
            <p:spPr>
              <a:xfrm flipV="1">
                <a:off x="829019" y="1867692"/>
                <a:ext cx="2754" cy="1795748"/>
              </a:xfrm>
              <a:prstGeom prst="straightConnector1">
                <a:avLst/>
              </a:prstGeom>
              <a:ln w="38100">
                <a:solidFill>
                  <a:srgbClr val="45637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Conector recto de flecha 6"/>
              <p:cNvCxnSpPr/>
              <p:nvPr/>
            </p:nvCxnSpPr>
            <p:spPr>
              <a:xfrm flipV="1">
                <a:off x="829019" y="3638117"/>
                <a:ext cx="1914181" cy="23488"/>
              </a:xfrm>
              <a:prstGeom prst="straightConnector1">
                <a:avLst/>
              </a:prstGeom>
              <a:ln w="38100">
                <a:solidFill>
                  <a:srgbClr val="45637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CuadroTexto 5"/>
            <p:cNvSpPr txBox="1"/>
            <p:nvPr/>
          </p:nvSpPr>
          <p:spPr>
            <a:xfrm rot="16200000">
              <a:off x="-314432" y="2598822"/>
              <a:ext cx="11160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MX" dirty="0">
                  <a:solidFill>
                    <a:schemeClr val="bg1">
                      <a:lumMod val="50000"/>
                    </a:schemeClr>
                  </a:solidFill>
                  <a:latin typeface="Rubik" panose="020B0604020202020204" charset="-79"/>
                  <a:cs typeface="Rubik" panose="020B0604020202020204" charset="-79"/>
                </a:rPr>
                <a:t>Frecuencia</a:t>
              </a:r>
              <a:endParaRPr lang="es-AR" dirty="0">
                <a:solidFill>
                  <a:schemeClr val="bg1">
                    <a:lumMod val="50000"/>
                  </a:schemeClr>
                </a:solidFill>
                <a:latin typeface="Rubik" panose="020B0604020202020204" charset="-79"/>
                <a:cs typeface="Rubik" panose="020B0604020202020204" charset="-79"/>
              </a:endParaRPr>
            </a:p>
          </p:txBody>
        </p:sp>
        <p:sp>
          <p:nvSpPr>
            <p:cNvPr id="47" name="CuadroTexto 46"/>
            <p:cNvSpPr txBox="1"/>
            <p:nvPr/>
          </p:nvSpPr>
          <p:spPr>
            <a:xfrm>
              <a:off x="587517" y="3674931"/>
              <a:ext cx="195277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MX" dirty="0">
                  <a:solidFill>
                    <a:schemeClr val="bg1">
                      <a:lumMod val="50000"/>
                    </a:schemeClr>
                  </a:solidFill>
                  <a:latin typeface="Rubik" panose="020B0604020202020204" charset="-79"/>
                  <a:cs typeface="Rubik" panose="020B0604020202020204" charset="-79"/>
                </a:rPr>
                <a:t>Variable 1 (Numérica)</a:t>
              </a:r>
              <a:endParaRPr lang="es-AR" dirty="0">
                <a:solidFill>
                  <a:schemeClr val="bg1">
                    <a:lumMod val="50000"/>
                  </a:schemeClr>
                </a:solidFill>
                <a:latin typeface="Rubik" panose="020B0604020202020204" charset="-79"/>
                <a:cs typeface="Rubik" panose="020B0604020202020204" charset="-79"/>
              </a:endParaRPr>
            </a:p>
          </p:txBody>
        </p:sp>
        <p:graphicFrame>
          <p:nvGraphicFramePr>
            <p:cNvPr id="49" name="Gráfico 48">
              <a:extLst>
                <a:ext uri="{FF2B5EF4-FFF2-40B4-BE49-F238E27FC236}">
                  <a16:creationId xmlns:a16="http://schemas.microsoft.com/office/drawing/2014/main" id="{27D34DD2-A2EB-44AA-A3CD-69EE096178B8}"/>
                </a:ext>
              </a:extLst>
            </p:cNvPr>
            <p:cNvGraphicFramePr>
              <a:graphicFrameLocks/>
            </p:cNvGraphicFramePr>
            <p:nvPr/>
          </p:nvGraphicFramePr>
          <p:xfrm>
            <a:off x="635190" y="1748968"/>
            <a:ext cx="1846529" cy="1959419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37575725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88;p13"/>
          <p:cNvSpPr txBox="1"/>
          <p:nvPr/>
        </p:nvSpPr>
        <p:spPr>
          <a:xfrm>
            <a:off x="0" y="-13833"/>
            <a:ext cx="6029700" cy="4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s-MX" sz="3000" b="1" i="0" u="none" strike="noStrike" cap="none" dirty="0">
                <a:solidFill>
                  <a:srgbClr val="45637F"/>
                </a:solidFill>
                <a:latin typeface="Rubik"/>
                <a:ea typeface="Rubik"/>
                <a:cs typeface="Rubik"/>
                <a:sym typeface="Rubik"/>
              </a:rPr>
              <a:t>Visualización de datos</a:t>
            </a:r>
            <a:endParaRPr sz="3000" b="1" i="0" u="none" strike="noStrike" cap="none" dirty="0">
              <a:solidFill>
                <a:srgbClr val="45637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F46CC14B-6358-44DE-9BD6-710ED03069FF}"/>
              </a:ext>
            </a:extLst>
          </p:cNvPr>
          <p:cNvSpPr/>
          <p:nvPr/>
        </p:nvSpPr>
        <p:spPr>
          <a:xfrm>
            <a:off x="917709" y="583957"/>
            <a:ext cx="287267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 err="1">
                <a:latin typeface="Rubik" panose="020B0604020202020204" charset="-79"/>
                <a:cs typeface="Rubik" panose="020B0604020202020204" charset="-79"/>
              </a:rPr>
              <a:t>ggplot</a:t>
            </a:r>
            <a:r>
              <a:rPr lang="es-ES" dirty="0">
                <a:latin typeface="Rubik" panose="020B0604020202020204" charset="-79"/>
                <a:cs typeface="Rubik" panose="020B0604020202020204" charset="-79"/>
              </a:rPr>
              <a:t>(</a:t>
            </a:r>
            <a:r>
              <a:rPr lang="es-ES" dirty="0" err="1">
                <a:latin typeface="Rubik" panose="020B0604020202020204" charset="-79"/>
                <a:cs typeface="Rubik" panose="020B0604020202020204" charset="-79"/>
              </a:rPr>
              <a:t>data_filtro</a:t>
            </a:r>
            <a:r>
              <a:rPr lang="es-ES" dirty="0">
                <a:latin typeface="Rubik" panose="020B0604020202020204" charset="-79"/>
                <a:cs typeface="Rubik" panose="020B0604020202020204" charset="-79"/>
              </a:rPr>
              <a:t>)+</a:t>
            </a:r>
          </a:p>
          <a:p>
            <a:r>
              <a:rPr lang="es-ES" dirty="0">
                <a:latin typeface="Rubik" panose="020B0604020202020204" charset="-79"/>
                <a:cs typeface="Rubik" panose="020B0604020202020204" charset="-79"/>
              </a:rPr>
              <a:t>  </a:t>
            </a:r>
            <a:r>
              <a:rPr lang="es-ES" dirty="0" err="1">
                <a:latin typeface="Rubik" panose="020B0604020202020204" charset="-79"/>
                <a:cs typeface="Rubik" panose="020B0604020202020204" charset="-79"/>
              </a:rPr>
              <a:t>geom_histogram</a:t>
            </a:r>
            <a:r>
              <a:rPr lang="es-ES" dirty="0">
                <a:latin typeface="Rubik" panose="020B0604020202020204" charset="-79"/>
                <a:cs typeface="Rubik" panose="020B0604020202020204" charset="-79"/>
              </a:rPr>
              <a:t>(aes(x=</a:t>
            </a:r>
            <a:r>
              <a:rPr lang="es-ES" dirty="0" err="1">
                <a:latin typeface="Rubik" panose="020B0604020202020204" charset="-79"/>
                <a:cs typeface="Rubik" panose="020B0604020202020204" charset="-79"/>
              </a:rPr>
              <a:t>price</a:t>
            </a:r>
            <a:r>
              <a:rPr lang="es-ES" dirty="0">
                <a:latin typeface="Rubik" panose="020B0604020202020204" charset="-79"/>
                <a:cs typeface="Rubik" panose="020B0604020202020204" charset="-79"/>
              </a:rPr>
              <a:t>))</a:t>
            </a:r>
            <a:endParaRPr lang="es-AR" dirty="0">
              <a:latin typeface="Rubik" panose="020B0604020202020204" charset="-79"/>
              <a:cs typeface="Rubik" panose="020B0604020202020204" charset="-79"/>
            </a:endParaRPr>
          </a:p>
        </p:txBody>
      </p:sp>
      <p:sp>
        <p:nvSpPr>
          <p:cNvPr id="26" name="Google Shape;191;p13">
            <a:extLst>
              <a:ext uri="{FF2B5EF4-FFF2-40B4-BE49-F238E27FC236}">
                <a16:creationId xmlns:a16="http://schemas.microsoft.com/office/drawing/2014/main" id="{F6AE4052-6FB4-4AE4-AF53-14AA99E1640D}"/>
              </a:ext>
            </a:extLst>
          </p:cNvPr>
          <p:cNvSpPr txBox="1"/>
          <p:nvPr/>
        </p:nvSpPr>
        <p:spPr>
          <a:xfrm>
            <a:off x="4507876" y="-53919"/>
            <a:ext cx="4774300" cy="1645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200" tIns="76200" rIns="76200" bIns="76200" anchor="ctr" anchorCtr="0">
            <a:noAutofit/>
          </a:bodyPr>
          <a:lstStyle/>
          <a:p>
            <a:pPr lvl="0">
              <a:lnSpc>
                <a:spcPct val="90000"/>
              </a:lnSpc>
            </a:pPr>
            <a:r>
              <a:rPr lang="es-MX" dirty="0" err="1">
                <a:solidFill>
                  <a:schemeClr val="tx1"/>
                </a:solidFill>
                <a:latin typeface="Rubik" panose="020B0604020202020204" charset="-79"/>
                <a:cs typeface="Rubik" panose="020B0604020202020204" charset="-79"/>
              </a:rPr>
              <a:t>ggplot</a:t>
            </a:r>
            <a:r>
              <a:rPr lang="es-MX" dirty="0">
                <a:solidFill>
                  <a:schemeClr val="tx1"/>
                </a:solidFill>
                <a:latin typeface="Rubik" panose="020B0604020202020204" charset="-79"/>
                <a:cs typeface="Rubik" panose="020B0604020202020204" charset="-79"/>
              </a:rPr>
              <a:t>(</a:t>
            </a:r>
            <a:r>
              <a:rPr lang="es-MX" dirty="0" err="1">
                <a:solidFill>
                  <a:schemeClr val="tx1"/>
                </a:solidFill>
                <a:latin typeface="Rubik" panose="020B0604020202020204" charset="-79"/>
                <a:cs typeface="Rubik" panose="020B0604020202020204" charset="-79"/>
              </a:rPr>
              <a:t>data_filtro</a:t>
            </a:r>
            <a:r>
              <a:rPr lang="es-MX" dirty="0">
                <a:solidFill>
                  <a:schemeClr val="tx1"/>
                </a:solidFill>
                <a:latin typeface="Rubik" panose="020B0604020202020204" charset="-79"/>
                <a:cs typeface="Rubik" panose="020B0604020202020204" charset="-79"/>
              </a:rPr>
              <a:t>)+</a:t>
            </a:r>
          </a:p>
          <a:p>
            <a:pPr lvl="0">
              <a:lnSpc>
                <a:spcPct val="90000"/>
              </a:lnSpc>
            </a:pPr>
            <a:r>
              <a:rPr lang="es-MX" dirty="0">
                <a:solidFill>
                  <a:schemeClr val="tx1"/>
                </a:solidFill>
                <a:latin typeface="Rubik" panose="020B0604020202020204" charset="-79"/>
                <a:cs typeface="Rubik" panose="020B0604020202020204" charset="-79"/>
              </a:rPr>
              <a:t>  </a:t>
            </a:r>
            <a:r>
              <a:rPr lang="es-MX" dirty="0" err="1">
                <a:solidFill>
                  <a:schemeClr val="tx1"/>
                </a:solidFill>
                <a:latin typeface="Rubik" panose="020B0604020202020204" charset="-79"/>
                <a:cs typeface="Rubik" panose="020B0604020202020204" charset="-79"/>
              </a:rPr>
              <a:t>geom_histogram</a:t>
            </a:r>
            <a:r>
              <a:rPr lang="es-MX" dirty="0">
                <a:solidFill>
                  <a:schemeClr val="tx1"/>
                </a:solidFill>
                <a:latin typeface="Rubik" panose="020B0604020202020204" charset="-79"/>
                <a:cs typeface="Rubik" panose="020B0604020202020204" charset="-79"/>
              </a:rPr>
              <a:t>(aes(x=</a:t>
            </a:r>
            <a:r>
              <a:rPr lang="es-MX" dirty="0" err="1">
                <a:solidFill>
                  <a:schemeClr val="tx1"/>
                </a:solidFill>
                <a:latin typeface="Rubik" panose="020B0604020202020204" charset="-79"/>
                <a:cs typeface="Rubik" panose="020B0604020202020204" charset="-79"/>
              </a:rPr>
              <a:t>price</a:t>
            </a:r>
            <a:r>
              <a:rPr lang="es-MX" dirty="0">
                <a:solidFill>
                  <a:schemeClr val="tx1"/>
                </a:solidFill>
                <a:latin typeface="Rubik" panose="020B0604020202020204" charset="-79"/>
                <a:cs typeface="Rubik" panose="020B0604020202020204" charset="-79"/>
              </a:rPr>
              <a:t>),</a:t>
            </a:r>
          </a:p>
          <a:p>
            <a:pPr lvl="0">
              <a:lnSpc>
                <a:spcPct val="90000"/>
              </a:lnSpc>
            </a:pPr>
            <a:r>
              <a:rPr lang="es-MX" dirty="0">
                <a:solidFill>
                  <a:schemeClr val="bg1"/>
                </a:solidFill>
                <a:latin typeface="Rubik" panose="020B0604020202020204" charset="-79"/>
                <a:cs typeface="Rubik" panose="020B0604020202020204" charset="-79"/>
              </a:rPr>
              <a:t>                 </a:t>
            </a:r>
            <a:r>
              <a:rPr lang="es-MX" dirty="0" err="1">
                <a:solidFill>
                  <a:schemeClr val="bg1"/>
                </a:solidFill>
                <a:highlight>
                  <a:srgbClr val="45637F"/>
                </a:highlight>
                <a:latin typeface="Rubik" panose="020B0604020202020204" charset="-79"/>
                <a:cs typeface="Rubik" panose="020B0604020202020204" charset="-79"/>
              </a:rPr>
              <a:t>alpha</a:t>
            </a:r>
            <a:r>
              <a:rPr lang="es-MX" dirty="0">
                <a:solidFill>
                  <a:schemeClr val="bg1"/>
                </a:solidFill>
                <a:highlight>
                  <a:srgbClr val="45637F"/>
                </a:highlight>
                <a:latin typeface="Rubik" panose="020B0604020202020204" charset="-79"/>
                <a:cs typeface="Rubik" panose="020B0604020202020204" charset="-79"/>
              </a:rPr>
              <a:t> = .4, color="#5184b9",fill="#5184b9")</a:t>
            </a:r>
            <a:r>
              <a:rPr lang="es-MX" dirty="0">
                <a:solidFill>
                  <a:schemeClr val="tx1"/>
                </a:solidFill>
                <a:latin typeface="Rubik" panose="020B0604020202020204" charset="-79"/>
                <a:cs typeface="Rubik" panose="020B0604020202020204" charset="-79"/>
              </a:rPr>
              <a:t>+</a:t>
            </a:r>
          </a:p>
          <a:p>
            <a:pPr lvl="0">
              <a:lnSpc>
                <a:spcPct val="90000"/>
              </a:lnSpc>
            </a:pPr>
            <a:r>
              <a:rPr lang="es-MX" dirty="0">
                <a:solidFill>
                  <a:schemeClr val="bg1"/>
                </a:solidFill>
                <a:highlight>
                  <a:srgbClr val="45637F"/>
                </a:highlight>
                <a:latin typeface="Rubik" panose="020B0604020202020204" charset="-79"/>
                <a:cs typeface="Rubik" panose="020B0604020202020204" charset="-79"/>
              </a:rPr>
              <a:t>  </a:t>
            </a:r>
            <a:r>
              <a:rPr lang="es-MX" dirty="0" err="1">
                <a:solidFill>
                  <a:schemeClr val="bg1"/>
                </a:solidFill>
                <a:highlight>
                  <a:srgbClr val="45637F"/>
                </a:highlight>
                <a:latin typeface="Rubik" panose="020B0604020202020204" charset="-79"/>
                <a:cs typeface="Rubik" panose="020B0604020202020204" charset="-79"/>
              </a:rPr>
              <a:t>labs</a:t>
            </a:r>
            <a:r>
              <a:rPr lang="es-MX" dirty="0">
                <a:solidFill>
                  <a:schemeClr val="bg1"/>
                </a:solidFill>
                <a:highlight>
                  <a:srgbClr val="45637F"/>
                </a:highlight>
                <a:latin typeface="Rubik" panose="020B0604020202020204" charset="-79"/>
                <a:cs typeface="Rubik" panose="020B0604020202020204" charset="-79"/>
              </a:rPr>
              <a:t>(x="</a:t>
            </a:r>
            <a:r>
              <a:rPr lang="es-MX" dirty="0" err="1">
                <a:solidFill>
                  <a:schemeClr val="bg1"/>
                </a:solidFill>
                <a:highlight>
                  <a:srgbClr val="45637F"/>
                </a:highlight>
                <a:latin typeface="Rubik" panose="020B0604020202020204" charset="-79"/>
                <a:cs typeface="Rubik" panose="020B0604020202020204" charset="-79"/>
              </a:rPr>
              <a:t>Precio",y</a:t>
            </a:r>
            <a:r>
              <a:rPr lang="es-MX" dirty="0">
                <a:solidFill>
                  <a:schemeClr val="bg1"/>
                </a:solidFill>
                <a:highlight>
                  <a:srgbClr val="45637F"/>
                </a:highlight>
                <a:latin typeface="Rubik" panose="020B0604020202020204" charset="-79"/>
                <a:cs typeface="Rubik" panose="020B0604020202020204" charset="-79"/>
              </a:rPr>
              <a:t>="Frecuencia")</a:t>
            </a:r>
          </a:p>
        </p:txBody>
      </p:sp>
      <p:cxnSp>
        <p:nvCxnSpPr>
          <p:cNvPr id="27" name="Conector recto de flecha 26">
            <a:extLst>
              <a:ext uri="{FF2B5EF4-FFF2-40B4-BE49-F238E27FC236}">
                <a16:creationId xmlns:a16="http://schemas.microsoft.com/office/drawing/2014/main" id="{C72070FC-3AA2-42C7-AA3A-09FDBA9AC74F}"/>
              </a:ext>
            </a:extLst>
          </p:cNvPr>
          <p:cNvCxnSpPr>
            <a:cxnSpLocks/>
          </p:cNvCxnSpPr>
          <p:nvPr/>
        </p:nvCxnSpPr>
        <p:spPr>
          <a:xfrm>
            <a:off x="6895026" y="1303689"/>
            <a:ext cx="0" cy="221985"/>
          </a:xfrm>
          <a:prstGeom prst="straightConnector1">
            <a:avLst/>
          </a:prstGeom>
          <a:ln w="19050">
            <a:solidFill>
              <a:srgbClr val="45637F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cto de flecha 27">
            <a:extLst>
              <a:ext uri="{FF2B5EF4-FFF2-40B4-BE49-F238E27FC236}">
                <a16:creationId xmlns:a16="http://schemas.microsoft.com/office/drawing/2014/main" id="{1072DD09-6AB9-44C0-9054-813A52DF3E3B}"/>
              </a:ext>
            </a:extLst>
          </p:cNvPr>
          <p:cNvCxnSpPr>
            <a:cxnSpLocks/>
          </p:cNvCxnSpPr>
          <p:nvPr/>
        </p:nvCxnSpPr>
        <p:spPr>
          <a:xfrm>
            <a:off x="2354045" y="1303689"/>
            <a:ext cx="0" cy="221985"/>
          </a:xfrm>
          <a:prstGeom prst="straightConnector1">
            <a:avLst/>
          </a:prstGeom>
          <a:ln w="19050">
            <a:solidFill>
              <a:srgbClr val="45637F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agen 8">
            <a:extLst>
              <a:ext uri="{FF2B5EF4-FFF2-40B4-BE49-F238E27FC236}">
                <a16:creationId xmlns:a16="http://schemas.microsoft.com/office/drawing/2014/main" id="{074C4424-E5CB-4C58-B242-CED213587D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574" y="1751892"/>
            <a:ext cx="3433113" cy="2592000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D520DCBE-B97E-428C-9FBF-791CF9DC88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2559" y="1751892"/>
            <a:ext cx="3433114" cy="2592000"/>
          </a:xfrm>
          <a:prstGeom prst="rect">
            <a:avLst/>
          </a:prstGeom>
        </p:spPr>
      </p:pic>
      <p:sp>
        <p:nvSpPr>
          <p:cNvPr id="6" name="AutoShape 2" descr="http://127.0.0.1:31376/graphics/plot.png?width=400&amp;height=302&amp;randomizer=978243821">
            <a:extLst>
              <a:ext uri="{FF2B5EF4-FFF2-40B4-BE49-F238E27FC236}">
                <a16:creationId xmlns:a16="http://schemas.microsoft.com/office/drawing/2014/main" id="{71388A98-53DB-4E12-847E-DA1586AEF2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898292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6"/>
          <p:cNvSpPr txBox="1"/>
          <p:nvPr/>
        </p:nvSpPr>
        <p:spPr>
          <a:xfrm>
            <a:off x="3257550" y="2067300"/>
            <a:ext cx="5630700" cy="73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SzPts val="2400"/>
            </a:pPr>
            <a:r>
              <a:rPr lang="es-MX" sz="3600" b="1" dirty="0">
                <a:solidFill>
                  <a:srgbClr val="666666"/>
                </a:solidFill>
                <a:latin typeface="Rubik"/>
                <a:ea typeface="Rubik"/>
                <a:cs typeface="Rubik"/>
                <a:sym typeface="Rubik"/>
              </a:rPr>
              <a:t>Datos </a:t>
            </a:r>
            <a:r>
              <a:rPr lang="es-MX" sz="3600" b="1" dirty="0" err="1">
                <a:solidFill>
                  <a:srgbClr val="666666"/>
                </a:solidFill>
                <a:latin typeface="Rubik"/>
                <a:ea typeface="Rubik"/>
                <a:cs typeface="Rubik"/>
                <a:sym typeface="Rubik"/>
              </a:rPr>
              <a:t>Georeferenciados</a:t>
            </a:r>
            <a:endParaRPr lang="es-MX" sz="3600" b="1" dirty="0">
              <a:solidFill>
                <a:srgbClr val="666666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5575" y="1012372"/>
            <a:ext cx="4106283" cy="3563728"/>
          </a:xfrm>
          <a:prstGeom prst="rect">
            <a:avLst/>
          </a:prstGeom>
        </p:spPr>
      </p:pic>
      <p:sp>
        <p:nvSpPr>
          <p:cNvPr id="4" name="Google Shape;188;p13"/>
          <p:cNvSpPr txBox="1"/>
          <p:nvPr/>
        </p:nvSpPr>
        <p:spPr>
          <a:xfrm>
            <a:off x="256250" y="201916"/>
            <a:ext cx="6029700" cy="4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s-MX" sz="3000" b="1" dirty="0">
                <a:solidFill>
                  <a:srgbClr val="45637F"/>
                </a:solidFill>
                <a:latin typeface="Rubik"/>
                <a:ea typeface="Rubik"/>
                <a:cs typeface="Rubik"/>
                <a:sym typeface="Rubik"/>
              </a:rPr>
              <a:t>Datos georreferenciados</a:t>
            </a:r>
            <a:endParaRPr sz="3000" b="1" i="0" u="none" strike="noStrike" cap="none" dirty="0">
              <a:solidFill>
                <a:srgbClr val="45637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5" name="Rectángulo 4"/>
          <p:cNvSpPr/>
          <p:nvPr/>
        </p:nvSpPr>
        <p:spPr>
          <a:xfrm>
            <a:off x="256250" y="1607109"/>
            <a:ext cx="4119807" cy="16682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s-AR" dirty="0">
                <a:solidFill>
                  <a:schemeClr val="accent1">
                    <a:lumMod val="50000"/>
                  </a:schemeClr>
                </a:solidFill>
              </a:rPr>
              <a:t>Llamamos dato </a:t>
            </a:r>
            <a:r>
              <a:rPr lang="es-AR" dirty="0" err="1">
                <a:solidFill>
                  <a:schemeClr val="accent1">
                    <a:lumMod val="50000"/>
                  </a:schemeClr>
                </a:solidFill>
              </a:rPr>
              <a:t>georrefeenciado</a:t>
            </a:r>
            <a:r>
              <a:rPr lang="es-AR" dirty="0">
                <a:solidFill>
                  <a:schemeClr val="accent1">
                    <a:lumMod val="50000"/>
                  </a:schemeClr>
                </a:solidFill>
              </a:rPr>
              <a:t> a toda unidad que tiene asociada una referencia geográfica y es relevante o informativa, de tal modo que se puede representar la ubicación, el tamaño y la forma de un objeto en el planeta.</a:t>
            </a:r>
          </a:p>
        </p:txBody>
      </p:sp>
    </p:spTree>
    <p:extLst>
      <p:ext uri="{BB962C8B-B14F-4D97-AF65-F5344CB8AC3E}">
        <p14:creationId xmlns:p14="http://schemas.microsoft.com/office/powerpoint/2010/main" val="16119749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3"/>
          <p:cNvSpPr txBox="1"/>
          <p:nvPr/>
        </p:nvSpPr>
        <p:spPr>
          <a:xfrm>
            <a:off x="256250" y="201916"/>
            <a:ext cx="6029700" cy="4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s-MX" sz="3000" b="1" dirty="0">
                <a:solidFill>
                  <a:srgbClr val="45637F"/>
                </a:solidFill>
                <a:latin typeface="Rubik"/>
                <a:ea typeface="Rubik"/>
                <a:cs typeface="Rubik"/>
                <a:sym typeface="Rubik"/>
              </a:rPr>
              <a:t>Datos georreferenciados</a:t>
            </a:r>
            <a:endParaRPr sz="3000" b="1" i="0" u="none" strike="noStrike" cap="none" dirty="0">
              <a:solidFill>
                <a:srgbClr val="45637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grpSp>
        <p:nvGrpSpPr>
          <p:cNvPr id="189" name="Google Shape;189;p13"/>
          <p:cNvGrpSpPr/>
          <p:nvPr/>
        </p:nvGrpSpPr>
        <p:grpSpPr>
          <a:xfrm>
            <a:off x="751116" y="1478685"/>
            <a:ext cx="6444344" cy="638625"/>
            <a:chOff x="0" y="192315"/>
            <a:chExt cx="6444344" cy="638625"/>
          </a:xfrm>
        </p:grpSpPr>
        <p:sp>
          <p:nvSpPr>
            <p:cNvPr id="190" name="Google Shape;190;p13"/>
            <p:cNvSpPr/>
            <p:nvPr/>
          </p:nvSpPr>
          <p:spPr>
            <a:xfrm>
              <a:off x="0" y="192315"/>
              <a:ext cx="6444344" cy="638625"/>
            </a:xfrm>
            <a:prstGeom prst="roundRect">
              <a:avLst>
                <a:gd name="adj" fmla="val 16667"/>
              </a:avLst>
            </a:prstGeom>
            <a:solidFill>
              <a:srgbClr val="1E4E79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13"/>
            <p:cNvSpPr txBox="1"/>
            <p:nvPr/>
          </p:nvSpPr>
          <p:spPr>
            <a:xfrm>
              <a:off x="31175" y="223490"/>
              <a:ext cx="6381994" cy="5762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6200" tIns="76200" rIns="76200" bIns="7620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MX" sz="2000" b="1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Puntos</a:t>
              </a:r>
              <a:endParaRPr dirty="0"/>
            </a:p>
          </p:txBody>
        </p:sp>
      </p:grpSp>
      <p:sp>
        <p:nvSpPr>
          <p:cNvPr id="192" name="Google Shape;192;p13"/>
          <p:cNvSpPr txBox="1"/>
          <p:nvPr/>
        </p:nvSpPr>
        <p:spPr>
          <a:xfrm>
            <a:off x="751115" y="918208"/>
            <a:ext cx="5834741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Tipos de datos espaciales</a:t>
            </a:r>
            <a:endParaRPr sz="24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93" name="Google Shape;193;p13"/>
          <p:cNvCxnSpPr/>
          <p:nvPr/>
        </p:nvCxnSpPr>
        <p:spPr>
          <a:xfrm>
            <a:off x="751116" y="1364424"/>
            <a:ext cx="6444344" cy="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13" name="Google Shape;189;p13"/>
          <p:cNvGrpSpPr/>
          <p:nvPr/>
        </p:nvGrpSpPr>
        <p:grpSpPr>
          <a:xfrm>
            <a:off x="751116" y="2360428"/>
            <a:ext cx="6444344" cy="638625"/>
            <a:chOff x="0" y="192315"/>
            <a:chExt cx="6444344" cy="638625"/>
          </a:xfrm>
          <a:solidFill>
            <a:schemeClr val="accent1">
              <a:lumMod val="75000"/>
            </a:schemeClr>
          </a:solidFill>
        </p:grpSpPr>
        <p:sp>
          <p:nvSpPr>
            <p:cNvPr id="14" name="Google Shape;190;p13"/>
            <p:cNvSpPr/>
            <p:nvPr/>
          </p:nvSpPr>
          <p:spPr>
            <a:xfrm>
              <a:off x="0" y="192315"/>
              <a:ext cx="6444344" cy="638625"/>
            </a:xfrm>
            <a:prstGeom prst="roundRect">
              <a:avLst>
                <a:gd name="adj" fmla="val 16667"/>
              </a:avLst>
            </a:prstGeom>
            <a:grpFill/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91;p13"/>
            <p:cNvSpPr txBox="1"/>
            <p:nvPr/>
          </p:nvSpPr>
          <p:spPr>
            <a:xfrm>
              <a:off x="31175" y="223490"/>
              <a:ext cx="6381994" cy="576275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76200" tIns="76200" rIns="76200" bIns="7620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MX" sz="2000" b="1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Líneas</a:t>
              </a:r>
              <a:endParaRPr dirty="0"/>
            </a:p>
          </p:txBody>
        </p:sp>
      </p:grpSp>
      <p:grpSp>
        <p:nvGrpSpPr>
          <p:cNvPr id="16" name="Google Shape;189;p13"/>
          <p:cNvGrpSpPr/>
          <p:nvPr/>
        </p:nvGrpSpPr>
        <p:grpSpPr>
          <a:xfrm>
            <a:off x="751116" y="3242171"/>
            <a:ext cx="6444344" cy="638625"/>
            <a:chOff x="0" y="192315"/>
            <a:chExt cx="6444344" cy="638625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17" name="Google Shape;190;p13"/>
            <p:cNvSpPr/>
            <p:nvPr/>
          </p:nvSpPr>
          <p:spPr>
            <a:xfrm>
              <a:off x="0" y="192315"/>
              <a:ext cx="6444344" cy="638625"/>
            </a:xfrm>
            <a:prstGeom prst="roundRect">
              <a:avLst>
                <a:gd name="adj" fmla="val 16667"/>
              </a:avLst>
            </a:prstGeom>
            <a:grpFill/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91;p13"/>
            <p:cNvSpPr txBox="1"/>
            <p:nvPr/>
          </p:nvSpPr>
          <p:spPr>
            <a:xfrm>
              <a:off x="31175" y="223490"/>
              <a:ext cx="6381994" cy="576275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76200" tIns="76200" rIns="76200" bIns="7620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MX" sz="2000" b="1" dirty="0">
                  <a:solidFill>
                    <a:schemeClr val="lt1"/>
                  </a:solidFill>
                </a:rPr>
                <a:t>Polígonos</a:t>
              </a: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33924997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16" r="12525"/>
          <a:stretch/>
        </p:blipFill>
        <p:spPr>
          <a:xfrm>
            <a:off x="6118718" y="1744983"/>
            <a:ext cx="2699657" cy="2562066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03" r="26489"/>
          <a:stretch/>
        </p:blipFill>
        <p:spPr>
          <a:xfrm>
            <a:off x="256250" y="1744983"/>
            <a:ext cx="1785258" cy="2549991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834673" y="4408714"/>
            <a:ext cx="7906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b="1" dirty="0">
                <a:solidFill>
                  <a:schemeClr val="accent1">
                    <a:lumMod val="75000"/>
                  </a:schemeClr>
                </a:solidFill>
              </a:rPr>
              <a:t>Puntos</a:t>
            </a:r>
            <a:endParaRPr lang="es-AR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7075521" y="4408714"/>
            <a:ext cx="10486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b="1" dirty="0">
                <a:solidFill>
                  <a:schemeClr val="accent1">
                    <a:lumMod val="75000"/>
                  </a:schemeClr>
                </a:solidFill>
              </a:rPr>
              <a:t>Polígonos</a:t>
            </a:r>
            <a:endParaRPr lang="es-AR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Google Shape;192;p13"/>
          <p:cNvSpPr txBox="1"/>
          <p:nvPr/>
        </p:nvSpPr>
        <p:spPr>
          <a:xfrm>
            <a:off x="751115" y="918208"/>
            <a:ext cx="5834741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Tipos de datos espaciales</a:t>
            </a:r>
            <a:endParaRPr sz="24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" name="Google Shape;193;p13"/>
          <p:cNvCxnSpPr/>
          <p:nvPr/>
        </p:nvCxnSpPr>
        <p:spPr>
          <a:xfrm>
            <a:off x="751116" y="1364424"/>
            <a:ext cx="6444344" cy="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0" name="Google Shape;188;p13"/>
          <p:cNvSpPr txBox="1"/>
          <p:nvPr/>
        </p:nvSpPr>
        <p:spPr>
          <a:xfrm>
            <a:off x="256250" y="201916"/>
            <a:ext cx="6029700" cy="4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s-MX" sz="3000" b="1" dirty="0">
                <a:solidFill>
                  <a:srgbClr val="45637F"/>
                </a:solidFill>
                <a:latin typeface="Rubik"/>
                <a:ea typeface="Rubik"/>
                <a:cs typeface="Rubik"/>
                <a:sym typeface="Rubik"/>
              </a:rPr>
              <a:t>Datos georreferenciados</a:t>
            </a:r>
            <a:endParaRPr sz="3000" b="1" i="0" u="none" strike="noStrike" cap="none" dirty="0">
              <a:solidFill>
                <a:srgbClr val="45637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42" r="7198"/>
          <a:stretch/>
        </p:blipFill>
        <p:spPr>
          <a:xfrm>
            <a:off x="2400302" y="1744982"/>
            <a:ext cx="3145971" cy="2549991"/>
          </a:xfrm>
          <a:prstGeom prst="rect">
            <a:avLst/>
          </a:prstGeom>
        </p:spPr>
      </p:pic>
      <p:sp>
        <p:nvSpPr>
          <p:cNvPr id="12" name="CuadroTexto 11"/>
          <p:cNvSpPr txBox="1"/>
          <p:nvPr/>
        </p:nvSpPr>
        <p:spPr>
          <a:xfrm>
            <a:off x="3668485" y="4407816"/>
            <a:ext cx="7505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b="1" dirty="0">
                <a:solidFill>
                  <a:schemeClr val="accent1">
                    <a:lumMod val="75000"/>
                  </a:schemeClr>
                </a:solidFill>
              </a:rPr>
              <a:t>Líneas</a:t>
            </a:r>
            <a:endParaRPr lang="es-AR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15208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3"/>
          <p:cNvSpPr txBox="1"/>
          <p:nvPr/>
        </p:nvSpPr>
        <p:spPr>
          <a:xfrm>
            <a:off x="256250" y="201916"/>
            <a:ext cx="6029700" cy="4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s-MX" sz="3000" b="1" dirty="0">
                <a:solidFill>
                  <a:srgbClr val="45637F"/>
                </a:solidFill>
                <a:latin typeface="Rubik"/>
                <a:ea typeface="Rubik"/>
                <a:cs typeface="Rubik"/>
                <a:sym typeface="Rubik"/>
              </a:rPr>
              <a:t>Datos georreferenciados</a:t>
            </a:r>
            <a:endParaRPr sz="3000" b="1" i="0" u="none" strike="noStrike" cap="none" dirty="0">
              <a:solidFill>
                <a:srgbClr val="45637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grpSp>
        <p:nvGrpSpPr>
          <p:cNvPr id="189" name="Google Shape;189;p13"/>
          <p:cNvGrpSpPr/>
          <p:nvPr/>
        </p:nvGrpSpPr>
        <p:grpSpPr>
          <a:xfrm>
            <a:off x="751116" y="1478685"/>
            <a:ext cx="6444344" cy="638625"/>
            <a:chOff x="0" y="192315"/>
            <a:chExt cx="6444344" cy="638625"/>
          </a:xfrm>
        </p:grpSpPr>
        <p:sp>
          <p:nvSpPr>
            <p:cNvPr id="190" name="Google Shape;190;p13"/>
            <p:cNvSpPr/>
            <p:nvPr/>
          </p:nvSpPr>
          <p:spPr>
            <a:xfrm>
              <a:off x="0" y="192315"/>
              <a:ext cx="6444344" cy="638625"/>
            </a:xfrm>
            <a:prstGeom prst="roundRect">
              <a:avLst>
                <a:gd name="adj" fmla="val 16667"/>
              </a:avLst>
            </a:prstGeom>
            <a:solidFill>
              <a:srgbClr val="1E4E79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13"/>
            <p:cNvSpPr txBox="1"/>
            <p:nvPr/>
          </p:nvSpPr>
          <p:spPr>
            <a:xfrm>
              <a:off x="31175" y="223490"/>
              <a:ext cx="6381994" cy="5762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6200" tIns="76200" rIns="76200" bIns="7620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MX" sz="2000" b="1" i="0" u="none" strike="noStrike" cap="none" dirty="0" err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Shapefile</a:t>
              </a:r>
              <a:r>
                <a:rPr lang="es-MX" sz="2000" b="1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(.</a:t>
              </a:r>
              <a:r>
                <a:rPr lang="es-MX" sz="2000" b="1" i="0" u="none" strike="noStrike" cap="none" dirty="0" err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shp</a:t>
              </a:r>
              <a:r>
                <a:rPr lang="es-MX" sz="2000" b="1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)</a:t>
              </a:r>
              <a:endParaRPr dirty="0"/>
            </a:p>
          </p:txBody>
        </p:sp>
      </p:grpSp>
      <p:sp>
        <p:nvSpPr>
          <p:cNvPr id="192" name="Google Shape;192;p13"/>
          <p:cNvSpPr txBox="1"/>
          <p:nvPr/>
        </p:nvSpPr>
        <p:spPr>
          <a:xfrm>
            <a:off x="751115" y="918208"/>
            <a:ext cx="5834741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Formatos de archivos más comunes</a:t>
            </a:r>
            <a:endParaRPr sz="24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93" name="Google Shape;193;p13"/>
          <p:cNvCxnSpPr/>
          <p:nvPr/>
        </p:nvCxnSpPr>
        <p:spPr>
          <a:xfrm>
            <a:off x="751116" y="1364424"/>
            <a:ext cx="6444344" cy="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13" name="Google Shape;189;p13"/>
          <p:cNvGrpSpPr/>
          <p:nvPr/>
        </p:nvGrpSpPr>
        <p:grpSpPr>
          <a:xfrm>
            <a:off x="751116" y="2360428"/>
            <a:ext cx="6444344" cy="638625"/>
            <a:chOff x="0" y="192315"/>
            <a:chExt cx="6444344" cy="638625"/>
          </a:xfrm>
          <a:solidFill>
            <a:schemeClr val="accent1">
              <a:lumMod val="75000"/>
            </a:schemeClr>
          </a:solidFill>
        </p:grpSpPr>
        <p:sp>
          <p:nvSpPr>
            <p:cNvPr id="14" name="Google Shape;190;p13"/>
            <p:cNvSpPr/>
            <p:nvPr/>
          </p:nvSpPr>
          <p:spPr>
            <a:xfrm>
              <a:off x="0" y="192315"/>
              <a:ext cx="6444344" cy="638625"/>
            </a:xfrm>
            <a:prstGeom prst="roundRect">
              <a:avLst>
                <a:gd name="adj" fmla="val 16667"/>
              </a:avLst>
            </a:prstGeom>
            <a:grpFill/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91;p13"/>
            <p:cNvSpPr txBox="1"/>
            <p:nvPr/>
          </p:nvSpPr>
          <p:spPr>
            <a:xfrm>
              <a:off x="31175" y="223490"/>
              <a:ext cx="6381994" cy="576275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76200" tIns="76200" rIns="76200" bIns="7620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MX" sz="2000" b="1" i="0" u="none" strike="noStrike" cap="none" dirty="0" err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GeoJSON</a:t>
              </a:r>
              <a:endParaRPr dirty="0"/>
            </a:p>
          </p:txBody>
        </p:sp>
      </p:grpSp>
      <p:grpSp>
        <p:nvGrpSpPr>
          <p:cNvPr id="16" name="Google Shape;189;p13"/>
          <p:cNvGrpSpPr/>
          <p:nvPr/>
        </p:nvGrpSpPr>
        <p:grpSpPr>
          <a:xfrm>
            <a:off x="751116" y="3242171"/>
            <a:ext cx="6444344" cy="638625"/>
            <a:chOff x="0" y="192315"/>
            <a:chExt cx="6444344" cy="638625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17" name="Google Shape;190;p13"/>
            <p:cNvSpPr/>
            <p:nvPr/>
          </p:nvSpPr>
          <p:spPr>
            <a:xfrm>
              <a:off x="0" y="192315"/>
              <a:ext cx="6444344" cy="638625"/>
            </a:xfrm>
            <a:prstGeom prst="roundRect">
              <a:avLst>
                <a:gd name="adj" fmla="val 16667"/>
              </a:avLst>
            </a:prstGeom>
            <a:grpFill/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91;p13"/>
            <p:cNvSpPr txBox="1"/>
            <p:nvPr/>
          </p:nvSpPr>
          <p:spPr>
            <a:xfrm>
              <a:off x="31175" y="223490"/>
              <a:ext cx="6381994" cy="576275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76200" tIns="76200" rIns="76200" bIns="7620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MX" sz="2000" b="1" dirty="0">
                  <a:solidFill>
                    <a:schemeClr val="lt1"/>
                  </a:solidFill>
                </a:rPr>
                <a:t>KML</a:t>
              </a: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860647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3"/>
          <p:cNvSpPr txBox="1"/>
          <p:nvPr/>
        </p:nvSpPr>
        <p:spPr>
          <a:xfrm>
            <a:off x="256250" y="201916"/>
            <a:ext cx="6029700" cy="4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s-MX" sz="3000" b="1" dirty="0">
                <a:solidFill>
                  <a:srgbClr val="45637F"/>
                </a:solidFill>
                <a:latin typeface="Rubik"/>
                <a:ea typeface="Rubik"/>
                <a:cs typeface="Rubik"/>
                <a:sym typeface="Rubik"/>
              </a:rPr>
              <a:t>Datos georreferenciados</a:t>
            </a:r>
            <a:endParaRPr sz="3000" b="1" i="0" u="none" strike="noStrike" cap="none" dirty="0">
              <a:solidFill>
                <a:srgbClr val="45637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grpSp>
        <p:nvGrpSpPr>
          <p:cNvPr id="189" name="Google Shape;189;p13"/>
          <p:cNvGrpSpPr/>
          <p:nvPr/>
        </p:nvGrpSpPr>
        <p:grpSpPr>
          <a:xfrm>
            <a:off x="782291" y="1478685"/>
            <a:ext cx="6444344" cy="638625"/>
            <a:chOff x="0" y="192315"/>
            <a:chExt cx="6444344" cy="638625"/>
          </a:xfrm>
        </p:grpSpPr>
        <p:sp>
          <p:nvSpPr>
            <p:cNvPr id="190" name="Google Shape;190;p13"/>
            <p:cNvSpPr/>
            <p:nvPr/>
          </p:nvSpPr>
          <p:spPr>
            <a:xfrm>
              <a:off x="0" y="192315"/>
              <a:ext cx="6444344" cy="638625"/>
            </a:xfrm>
            <a:prstGeom prst="roundRect">
              <a:avLst>
                <a:gd name="adj" fmla="val 16667"/>
              </a:avLst>
            </a:prstGeom>
            <a:solidFill>
              <a:srgbClr val="1E4E79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13"/>
            <p:cNvSpPr txBox="1"/>
            <p:nvPr/>
          </p:nvSpPr>
          <p:spPr>
            <a:xfrm>
              <a:off x="31175" y="223490"/>
              <a:ext cx="6381994" cy="5762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6200" tIns="76200" rIns="76200" bIns="76200" anchor="ctr" anchorCtr="0">
              <a:noAutofit/>
            </a:bodyPr>
            <a:lstStyle/>
            <a:p>
              <a:pPr lvl="0">
                <a:lnSpc>
                  <a:spcPct val="90000"/>
                </a:lnSpc>
              </a:pPr>
              <a:r>
                <a:rPr lang="es-MX" sz="2000" b="1" dirty="0">
                  <a:solidFill>
                    <a:schemeClr val="lt1"/>
                  </a:solidFill>
                </a:rPr>
                <a:t>&gt; </a:t>
              </a:r>
              <a:r>
                <a:rPr lang="es-MX" sz="2000" b="1" dirty="0" err="1">
                  <a:solidFill>
                    <a:schemeClr val="lt1"/>
                  </a:solidFill>
                </a:rPr>
                <a:t>st_read</a:t>
              </a:r>
              <a:r>
                <a:rPr lang="es-MX" sz="2000" b="1" dirty="0">
                  <a:solidFill>
                    <a:schemeClr val="lt1"/>
                  </a:solidFill>
                </a:rPr>
                <a:t>(“</a:t>
              </a:r>
              <a:r>
                <a:rPr lang="es-MX" sz="2000" b="1" dirty="0" err="1">
                  <a:solidFill>
                    <a:schemeClr val="lt1"/>
                  </a:solidFill>
                </a:rPr>
                <a:t>Datos.shp</a:t>
              </a:r>
              <a:r>
                <a:rPr lang="es-MX" sz="2000" b="1" dirty="0">
                  <a:solidFill>
                    <a:schemeClr val="lt1"/>
                  </a:solidFill>
                </a:rPr>
                <a:t>")</a:t>
              </a:r>
              <a:endParaRPr dirty="0"/>
            </a:p>
          </p:txBody>
        </p:sp>
      </p:grpSp>
      <p:sp>
        <p:nvSpPr>
          <p:cNvPr id="192" name="Google Shape;192;p13"/>
          <p:cNvSpPr txBox="1"/>
          <p:nvPr/>
        </p:nvSpPr>
        <p:spPr>
          <a:xfrm>
            <a:off x="751115" y="918208"/>
            <a:ext cx="5834741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Importar datos a R (Librería </a:t>
            </a:r>
            <a:r>
              <a:rPr lang="es-MX" sz="2400" b="1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sf</a:t>
            </a:r>
            <a:r>
              <a:rPr lang="es-MX" sz="2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24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93" name="Google Shape;193;p13"/>
          <p:cNvCxnSpPr/>
          <p:nvPr/>
        </p:nvCxnSpPr>
        <p:spPr>
          <a:xfrm>
            <a:off x="751116" y="1364424"/>
            <a:ext cx="6444344" cy="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19" name="Google Shape;189;p13"/>
          <p:cNvGrpSpPr/>
          <p:nvPr/>
        </p:nvGrpSpPr>
        <p:grpSpPr>
          <a:xfrm>
            <a:off x="782291" y="2231570"/>
            <a:ext cx="6444344" cy="638625"/>
            <a:chOff x="0" y="192315"/>
            <a:chExt cx="6444344" cy="638625"/>
          </a:xfrm>
        </p:grpSpPr>
        <p:sp>
          <p:nvSpPr>
            <p:cNvPr id="20" name="Google Shape;190;p13"/>
            <p:cNvSpPr/>
            <p:nvPr/>
          </p:nvSpPr>
          <p:spPr>
            <a:xfrm>
              <a:off x="0" y="192315"/>
              <a:ext cx="6444344" cy="638625"/>
            </a:xfrm>
            <a:prstGeom prst="roundRect">
              <a:avLst>
                <a:gd name="adj" fmla="val 16667"/>
              </a:avLst>
            </a:prstGeom>
            <a:solidFill>
              <a:srgbClr val="1E4E79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91;p13"/>
            <p:cNvSpPr txBox="1"/>
            <p:nvPr/>
          </p:nvSpPr>
          <p:spPr>
            <a:xfrm>
              <a:off x="31175" y="223490"/>
              <a:ext cx="6381994" cy="5762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6200" tIns="76200" rIns="76200" bIns="76200" anchor="ctr" anchorCtr="0">
              <a:noAutofit/>
            </a:bodyPr>
            <a:lstStyle/>
            <a:p>
              <a:pPr lvl="0">
                <a:lnSpc>
                  <a:spcPct val="90000"/>
                </a:lnSpc>
              </a:pPr>
              <a:r>
                <a:rPr lang="es-MX" sz="2000" b="1" dirty="0">
                  <a:solidFill>
                    <a:schemeClr val="lt1"/>
                  </a:solidFill>
                </a:rPr>
                <a:t>&gt; </a:t>
              </a:r>
              <a:r>
                <a:rPr lang="es-MX" sz="2000" b="1" dirty="0" err="1">
                  <a:solidFill>
                    <a:schemeClr val="lt1"/>
                  </a:solidFill>
                </a:rPr>
                <a:t>st_read</a:t>
              </a:r>
              <a:r>
                <a:rPr lang="es-MX" sz="2000" b="1" dirty="0">
                  <a:solidFill>
                    <a:schemeClr val="lt1"/>
                  </a:solidFill>
                </a:rPr>
                <a:t>("</a:t>
              </a:r>
              <a:r>
                <a:rPr lang="es-MX" sz="2000" b="1" dirty="0" err="1">
                  <a:solidFill>
                    <a:schemeClr val="lt1"/>
                  </a:solidFill>
                </a:rPr>
                <a:t>Datos.geojson</a:t>
              </a:r>
              <a:r>
                <a:rPr lang="es-MX" sz="2000" b="1" dirty="0">
                  <a:solidFill>
                    <a:schemeClr val="lt1"/>
                  </a:solidFill>
                </a:rPr>
                <a:t>")</a:t>
              </a:r>
              <a:endParaRPr dirty="0"/>
            </a:p>
          </p:txBody>
        </p:sp>
      </p:grpSp>
      <p:sp>
        <p:nvSpPr>
          <p:cNvPr id="2" name="CuadroTexto 1"/>
          <p:cNvSpPr txBox="1"/>
          <p:nvPr/>
        </p:nvSpPr>
        <p:spPr>
          <a:xfrm>
            <a:off x="844641" y="3886763"/>
            <a:ext cx="5271649" cy="37555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MX" dirty="0"/>
              <a:t>Está función nos devuelve un archivo de clase “</a:t>
            </a:r>
            <a:r>
              <a:rPr lang="es-MX" dirty="0" err="1"/>
              <a:t>sf</a:t>
            </a:r>
            <a:r>
              <a:rPr lang="es-MX" dirty="0"/>
              <a:t>” “</a:t>
            </a:r>
            <a:r>
              <a:rPr lang="es-MX" dirty="0" err="1"/>
              <a:t>data.frame</a:t>
            </a:r>
            <a:r>
              <a:rPr lang="es-MX" dirty="0"/>
              <a:t>”</a:t>
            </a:r>
          </a:p>
        </p:txBody>
      </p:sp>
      <p:grpSp>
        <p:nvGrpSpPr>
          <p:cNvPr id="12" name="Google Shape;189;p13"/>
          <p:cNvGrpSpPr/>
          <p:nvPr/>
        </p:nvGrpSpPr>
        <p:grpSpPr>
          <a:xfrm>
            <a:off x="782291" y="2984455"/>
            <a:ext cx="6444344" cy="638625"/>
            <a:chOff x="0" y="192315"/>
            <a:chExt cx="6444344" cy="638625"/>
          </a:xfrm>
        </p:grpSpPr>
        <p:sp>
          <p:nvSpPr>
            <p:cNvPr id="13" name="Google Shape;190;p13"/>
            <p:cNvSpPr/>
            <p:nvPr/>
          </p:nvSpPr>
          <p:spPr>
            <a:xfrm>
              <a:off x="0" y="192315"/>
              <a:ext cx="6444344" cy="638625"/>
            </a:xfrm>
            <a:prstGeom prst="roundRect">
              <a:avLst>
                <a:gd name="adj" fmla="val 16667"/>
              </a:avLst>
            </a:prstGeom>
            <a:solidFill>
              <a:srgbClr val="1E4E79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91;p13"/>
            <p:cNvSpPr txBox="1"/>
            <p:nvPr/>
          </p:nvSpPr>
          <p:spPr>
            <a:xfrm>
              <a:off x="31175" y="223490"/>
              <a:ext cx="6381994" cy="5762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6200" tIns="76200" rIns="76200" bIns="76200" anchor="ctr" anchorCtr="0">
              <a:noAutofit/>
            </a:bodyPr>
            <a:lstStyle/>
            <a:p>
              <a:pPr lvl="0">
                <a:lnSpc>
                  <a:spcPct val="90000"/>
                </a:lnSpc>
              </a:pPr>
              <a:r>
                <a:rPr lang="es-MX" sz="2000" b="1" dirty="0">
                  <a:solidFill>
                    <a:schemeClr val="lt1"/>
                  </a:solidFill>
                </a:rPr>
                <a:t>&gt; </a:t>
              </a:r>
              <a:r>
                <a:rPr lang="es-MX" sz="2000" b="1" dirty="0" err="1">
                  <a:solidFill>
                    <a:schemeClr val="lt1"/>
                  </a:solidFill>
                </a:rPr>
                <a:t>st_read</a:t>
              </a:r>
              <a:r>
                <a:rPr lang="es-MX" sz="2000" b="1" dirty="0">
                  <a:solidFill>
                    <a:schemeClr val="lt1"/>
                  </a:solidFill>
                </a:rPr>
                <a:t>(“</a:t>
              </a:r>
              <a:r>
                <a:rPr lang="es-MX" sz="2000" b="1" dirty="0" err="1">
                  <a:solidFill>
                    <a:schemeClr val="lt1"/>
                  </a:solidFill>
                </a:rPr>
                <a:t>Datos.geojson</a:t>
              </a:r>
              <a:r>
                <a:rPr lang="es-MX" sz="2000" b="1" dirty="0">
                  <a:solidFill>
                    <a:schemeClr val="lt1"/>
                  </a:solidFill>
                </a:rPr>
                <a:t>")</a:t>
              </a: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33097618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6"/>
          <p:cNvSpPr txBox="1"/>
          <p:nvPr/>
        </p:nvSpPr>
        <p:spPr>
          <a:xfrm>
            <a:off x="3257550" y="2067300"/>
            <a:ext cx="5630700" cy="73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s-MX" sz="3600" b="1" i="0" u="none" strike="noStrike" cap="none" dirty="0">
                <a:solidFill>
                  <a:srgbClr val="666666"/>
                </a:solidFill>
                <a:latin typeface="Rubik"/>
                <a:ea typeface="Rubik"/>
                <a:cs typeface="Rubik"/>
                <a:sym typeface="Rubik"/>
              </a:rPr>
              <a:t>Visualización de datos</a:t>
            </a:r>
            <a:endParaRPr sz="3600" b="1" i="0" u="none" strike="noStrike" cap="none" dirty="0">
              <a:solidFill>
                <a:srgbClr val="666666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  <p:extLst>
      <p:ext uri="{BB962C8B-B14F-4D97-AF65-F5344CB8AC3E}">
        <p14:creationId xmlns:p14="http://schemas.microsoft.com/office/powerpoint/2010/main" val="17525823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3"/>
          <p:cNvSpPr txBox="1"/>
          <p:nvPr/>
        </p:nvSpPr>
        <p:spPr>
          <a:xfrm>
            <a:off x="256250" y="201916"/>
            <a:ext cx="6029700" cy="4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s-MX" sz="3000" b="1" dirty="0">
                <a:solidFill>
                  <a:srgbClr val="45637F"/>
                </a:solidFill>
                <a:latin typeface="Rubik"/>
                <a:ea typeface="Rubik"/>
                <a:cs typeface="Rubik"/>
                <a:sym typeface="Rubik"/>
              </a:rPr>
              <a:t>Datos georreferenciados</a:t>
            </a:r>
            <a:endParaRPr sz="3000" b="1" i="0" u="none" strike="noStrike" cap="none" dirty="0">
              <a:solidFill>
                <a:srgbClr val="45637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grpSp>
        <p:nvGrpSpPr>
          <p:cNvPr id="189" name="Google Shape;189;p13"/>
          <p:cNvGrpSpPr/>
          <p:nvPr/>
        </p:nvGrpSpPr>
        <p:grpSpPr>
          <a:xfrm>
            <a:off x="751116" y="1478685"/>
            <a:ext cx="6444344" cy="638625"/>
            <a:chOff x="0" y="192315"/>
            <a:chExt cx="6444344" cy="638625"/>
          </a:xfrm>
        </p:grpSpPr>
        <p:sp>
          <p:nvSpPr>
            <p:cNvPr id="190" name="Google Shape;190;p13"/>
            <p:cNvSpPr/>
            <p:nvPr/>
          </p:nvSpPr>
          <p:spPr>
            <a:xfrm>
              <a:off x="0" y="192315"/>
              <a:ext cx="6444344" cy="638625"/>
            </a:xfrm>
            <a:prstGeom prst="roundRect">
              <a:avLst>
                <a:gd name="adj" fmla="val 16667"/>
              </a:avLst>
            </a:prstGeom>
            <a:solidFill>
              <a:srgbClr val="1E4E79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13"/>
            <p:cNvSpPr txBox="1"/>
            <p:nvPr/>
          </p:nvSpPr>
          <p:spPr>
            <a:xfrm>
              <a:off x="31175" y="223490"/>
              <a:ext cx="6381994" cy="5762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6200" tIns="76200" rIns="76200" bIns="76200" anchor="ctr" anchorCtr="0">
              <a:noAutofit/>
            </a:bodyPr>
            <a:lstStyle/>
            <a:p>
              <a:pPr lvl="0">
                <a:lnSpc>
                  <a:spcPct val="90000"/>
                </a:lnSpc>
              </a:pPr>
              <a:r>
                <a:rPr lang="es-MX" sz="2000" b="1" dirty="0">
                  <a:solidFill>
                    <a:schemeClr val="lt1"/>
                  </a:solidFill>
                </a:rPr>
                <a:t>&gt; </a:t>
              </a:r>
              <a:r>
                <a:rPr lang="es-MX" sz="2000" b="1" dirty="0" err="1">
                  <a:solidFill>
                    <a:schemeClr val="lt1"/>
                  </a:solidFill>
                </a:rPr>
                <a:t>readOGR</a:t>
              </a:r>
              <a:r>
                <a:rPr lang="es-MX" sz="2000" b="1" dirty="0">
                  <a:solidFill>
                    <a:schemeClr val="lt1"/>
                  </a:solidFill>
                </a:rPr>
                <a:t>("</a:t>
              </a:r>
              <a:r>
                <a:rPr lang="es-MX" sz="2000" b="1" dirty="0" err="1">
                  <a:solidFill>
                    <a:schemeClr val="lt1"/>
                  </a:solidFill>
                </a:rPr>
                <a:t>Datos.shp</a:t>
              </a:r>
              <a:r>
                <a:rPr lang="es-MX" sz="2000" b="1" dirty="0">
                  <a:solidFill>
                    <a:schemeClr val="lt1"/>
                  </a:solidFill>
                </a:rPr>
                <a:t>")</a:t>
              </a:r>
              <a:endParaRPr dirty="0"/>
            </a:p>
          </p:txBody>
        </p:sp>
      </p:grpSp>
      <p:sp>
        <p:nvSpPr>
          <p:cNvPr id="192" name="Google Shape;192;p13"/>
          <p:cNvSpPr txBox="1"/>
          <p:nvPr/>
        </p:nvSpPr>
        <p:spPr>
          <a:xfrm>
            <a:off x="751115" y="918208"/>
            <a:ext cx="5834741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s-MX" sz="2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Importar datos a R (Librería </a:t>
            </a:r>
            <a:r>
              <a:rPr lang="es-MX" sz="2400" b="1" dirty="0" err="1"/>
              <a:t>rgdal</a:t>
            </a:r>
            <a:r>
              <a:rPr lang="es-MX" sz="2400" b="1" dirty="0"/>
              <a:t>)</a:t>
            </a:r>
            <a:endParaRPr sz="24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93" name="Google Shape;193;p13"/>
          <p:cNvCxnSpPr/>
          <p:nvPr/>
        </p:nvCxnSpPr>
        <p:spPr>
          <a:xfrm>
            <a:off x="751116" y="1364424"/>
            <a:ext cx="6444344" cy="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3" name="CuadroTexto 12"/>
          <p:cNvSpPr txBox="1"/>
          <p:nvPr/>
        </p:nvSpPr>
        <p:spPr>
          <a:xfrm>
            <a:off x="782292" y="2441454"/>
            <a:ext cx="4551708" cy="102188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MX" dirty="0"/>
              <a:t>Está función nos devuelve un archivo de clase “</a:t>
            </a:r>
            <a:r>
              <a:rPr lang="es-MX" dirty="0" err="1"/>
              <a:t>SpatialPolygonsDataFrame</a:t>
            </a:r>
            <a:r>
              <a:rPr lang="es-MX" dirty="0"/>
              <a:t>”/“</a:t>
            </a:r>
            <a:r>
              <a:rPr lang="es-MX" dirty="0" err="1"/>
              <a:t>SpatialPointDataFrame</a:t>
            </a:r>
            <a:r>
              <a:rPr lang="es-MX" dirty="0"/>
              <a:t>”/“</a:t>
            </a:r>
            <a:r>
              <a:rPr lang="es-MX" dirty="0" err="1"/>
              <a:t>SpatialLineDataFrame</a:t>
            </a:r>
            <a:r>
              <a:rPr lang="es-MX" dirty="0"/>
              <a:t>”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9997535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3"/>
          <p:cNvSpPr txBox="1"/>
          <p:nvPr/>
        </p:nvSpPr>
        <p:spPr>
          <a:xfrm>
            <a:off x="256250" y="201916"/>
            <a:ext cx="6029700" cy="4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s-MX" sz="3000" b="1" dirty="0">
                <a:solidFill>
                  <a:srgbClr val="45637F"/>
                </a:solidFill>
                <a:latin typeface="Rubik"/>
                <a:ea typeface="Rubik"/>
                <a:cs typeface="Rubik"/>
                <a:sym typeface="Rubik"/>
              </a:rPr>
              <a:t>Datos georreferenciados</a:t>
            </a:r>
            <a:endParaRPr sz="3000" b="1" i="0" u="none" strike="noStrike" cap="none" dirty="0">
              <a:solidFill>
                <a:srgbClr val="45637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92" name="Google Shape;192;p13"/>
          <p:cNvSpPr txBox="1"/>
          <p:nvPr/>
        </p:nvSpPr>
        <p:spPr>
          <a:xfrm>
            <a:off x="348344" y="637565"/>
            <a:ext cx="5834741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Datos a trabajar</a:t>
            </a:r>
            <a:endParaRPr sz="24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93" name="Google Shape;193;p13"/>
          <p:cNvCxnSpPr/>
          <p:nvPr/>
        </p:nvCxnSpPr>
        <p:spPr>
          <a:xfrm>
            <a:off x="348345" y="1083781"/>
            <a:ext cx="6444344" cy="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8" name="CuadroTexto 7"/>
          <p:cNvSpPr txBox="1"/>
          <p:nvPr/>
        </p:nvSpPr>
        <p:spPr>
          <a:xfrm>
            <a:off x="256251" y="1224391"/>
            <a:ext cx="816929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latin typeface="Rubik" panose="020B0604020202020204" charset="0"/>
                <a:cs typeface="Rubik" panose="020B0604020202020204" charset="0"/>
              </a:rPr>
              <a:t>En esta sección vamos a trabajar con los radios censales que pertenecen a CABA. </a:t>
            </a:r>
          </a:p>
          <a:p>
            <a:r>
              <a:rPr lang="es-MX" dirty="0">
                <a:latin typeface="Rubik" panose="020B0604020202020204" charset="0"/>
                <a:cs typeface="Rubik" panose="020B0604020202020204" charset="0"/>
              </a:rPr>
              <a:t>El radio censal es una unidad geográfica que agrupa, en promedio 300 viviendas. Se cuenta con información en cada radio censal, como </a:t>
            </a:r>
            <a:r>
              <a:rPr lang="es-MX" dirty="0" err="1">
                <a:latin typeface="Rubik" panose="020B0604020202020204" charset="0"/>
                <a:cs typeface="Rubik" panose="020B0604020202020204" charset="0"/>
              </a:rPr>
              <a:t>pobación</a:t>
            </a:r>
            <a:r>
              <a:rPr lang="es-MX" dirty="0">
                <a:latin typeface="Rubik" panose="020B0604020202020204" charset="0"/>
                <a:cs typeface="Rubik" panose="020B0604020202020204" charset="0"/>
              </a:rPr>
              <a:t>, </a:t>
            </a:r>
            <a:r>
              <a:rPr lang="es-MX" dirty="0" err="1">
                <a:latin typeface="Rubik" panose="020B0604020202020204" charset="0"/>
                <a:cs typeface="Rubik" panose="020B0604020202020204" charset="0"/>
              </a:rPr>
              <a:t>hogarest</a:t>
            </a:r>
            <a:r>
              <a:rPr lang="es-MX" dirty="0">
                <a:latin typeface="Rubik" panose="020B0604020202020204" charset="0"/>
                <a:cs typeface="Rubik" panose="020B0604020202020204" charset="0"/>
              </a:rPr>
              <a:t>, etc.</a:t>
            </a:r>
            <a:endParaRPr lang="es-AR" dirty="0">
              <a:latin typeface="Rubik" panose="020B0604020202020204" charset="0"/>
              <a:cs typeface="Rubik" panose="020B0604020202020204" charset="0"/>
            </a:endParaRP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344" y="2792206"/>
            <a:ext cx="8077200" cy="1724511"/>
          </a:xfrm>
          <a:prstGeom prst="rect">
            <a:avLst/>
          </a:prstGeom>
        </p:spPr>
      </p:pic>
      <p:grpSp>
        <p:nvGrpSpPr>
          <p:cNvPr id="14" name="Google Shape;189;p13"/>
          <p:cNvGrpSpPr/>
          <p:nvPr/>
        </p:nvGrpSpPr>
        <p:grpSpPr>
          <a:xfrm>
            <a:off x="348345" y="2103664"/>
            <a:ext cx="6444344" cy="410523"/>
            <a:chOff x="0" y="192315"/>
            <a:chExt cx="6444344" cy="638625"/>
          </a:xfrm>
        </p:grpSpPr>
        <p:sp>
          <p:nvSpPr>
            <p:cNvPr id="15" name="Google Shape;190;p13"/>
            <p:cNvSpPr/>
            <p:nvPr/>
          </p:nvSpPr>
          <p:spPr>
            <a:xfrm>
              <a:off x="0" y="192315"/>
              <a:ext cx="6444344" cy="638625"/>
            </a:xfrm>
            <a:prstGeom prst="roundRect">
              <a:avLst>
                <a:gd name="adj" fmla="val 16667"/>
              </a:avLst>
            </a:prstGeom>
            <a:solidFill>
              <a:srgbClr val="1E4E79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91;p13"/>
            <p:cNvSpPr txBox="1"/>
            <p:nvPr/>
          </p:nvSpPr>
          <p:spPr>
            <a:xfrm>
              <a:off x="31175" y="223490"/>
              <a:ext cx="6381994" cy="5762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6200" tIns="76200" rIns="76200" bIns="76200" anchor="ctr" anchorCtr="0">
              <a:noAutofit/>
            </a:bodyPr>
            <a:lstStyle/>
            <a:p>
              <a:pPr lvl="0">
                <a:lnSpc>
                  <a:spcPct val="90000"/>
                </a:lnSpc>
              </a:pPr>
              <a:r>
                <a:rPr lang="es-MX" sz="2000" b="1" dirty="0">
                  <a:solidFill>
                    <a:schemeClr val="lt1"/>
                  </a:solidFill>
                </a:rPr>
                <a:t>&gt; </a:t>
              </a:r>
              <a:r>
                <a:rPr lang="es-MX" sz="2000" b="1" dirty="0" err="1">
                  <a:solidFill>
                    <a:schemeClr val="lt1"/>
                  </a:solidFill>
                </a:rPr>
                <a:t>st_read</a:t>
              </a:r>
              <a:r>
                <a:rPr lang="es-MX" sz="2000" b="1" dirty="0">
                  <a:solidFill>
                    <a:schemeClr val="lt1"/>
                  </a:solidFill>
                </a:rPr>
                <a:t>(“</a:t>
              </a:r>
              <a:r>
                <a:rPr lang="es-MX" sz="2000" b="1" dirty="0" err="1">
                  <a:solidFill>
                    <a:schemeClr val="lt1"/>
                  </a:solidFill>
                </a:rPr>
                <a:t>Datos_CABA.shp</a:t>
              </a:r>
              <a:r>
                <a:rPr lang="es-MX" sz="2000" b="1" dirty="0">
                  <a:solidFill>
                    <a:schemeClr val="lt1"/>
                  </a:solidFill>
                </a:rPr>
                <a:t>")</a:t>
              </a: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23872390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3"/>
          <p:cNvSpPr txBox="1"/>
          <p:nvPr/>
        </p:nvSpPr>
        <p:spPr>
          <a:xfrm>
            <a:off x="256250" y="201916"/>
            <a:ext cx="6029700" cy="4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s-MX" sz="3000" b="1" dirty="0">
                <a:solidFill>
                  <a:srgbClr val="45637F"/>
                </a:solidFill>
                <a:latin typeface="Rubik"/>
                <a:ea typeface="Rubik"/>
                <a:cs typeface="Rubik"/>
                <a:sym typeface="Rubik"/>
              </a:rPr>
              <a:t>Datos georreferenciados</a:t>
            </a:r>
            <a:endParaRPr sz="3000" b="1" i="0" u="none" strike="noStrike" cap="none" dirty="0">
              <a:solidFill>
                <a:srgbClr val="45637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92" name="Google Shape;192;p13"/>
          <p:cNvSpPr txBox="1"/>
          <p:nvPr/>
        </p:nvSpPr>
        <p:spPr>
          <a:xfrm>
            <a:off x="348344" y="637565"/>
            <a:ext cx="5834741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Graficar (</a:t>
            </a:r>
            <a:r>
              <a:rPr lang="es-MX" sz="2400" b="1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Librerría</a:t>
            </a:r>
            <a:r>
              <a:rPr lang="es-MX" sz="2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MX" sz="2400" b="1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ggplot</a:t>
            </a:r>
            <a:r>
              <a:rPr lang="es-MX" sz="2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24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93" name="Google Shape;193;p13"/>
          <p:cNvCxnSpPr/>
          <p:nvPr/>
        </p:nvCxnSpPr>
        <p:spPr>
          <a:xfrm>
            <a:off x="348345" y="1083781"/>
            <a:ext cx="6444344" cy="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5" name="Google Shape;189;p13"/>
          <p:cNvGrpSpPr/>
          <p:nvPr/>
        </p:nvGrpSpPr>
        <p:grpSpPr>
          <a:xfrm>
            <a:off x="348344" y="1198043"/>
            <a:ext cx="6444344" cy="448086"/>
            <a:chOff x="0" y="192315"/>
            <a:chExt cx="6444344" cy="638625"/>
          </a:xfrm>
        </p:grpSpPr>
        <p:sp>
          <p:nvSpPr>
            <p:cNvPr id="6" name="Google Shape;190;p13"/>
            <p:cNvSpPr/>
            <p:nvPr/>
          </p:nvSpPr>
          <p:spPr>
            <a:xfrm>
              <a:off x="0" y="192315"/>
              <a:ext cx="6444344" cy="638625"/>
            </a:xfrm>
            <a:prstGeom prst="roundRect">
              <a:avLst>
                <a:gd name="adj" fmla="val 16667"/>
              </a:avLst>
            </a:prstGeom>
            <a:solidFill>
              <a:srgbClr val="1E4E79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91;p13"/>
            <p:cNvSpPr txBox="1"/>
            <p:nvPr/>
          </p:nvSpPr>
          <p:spPr>
            <a:xfrm>
              <a:off x="31175" y="223490"/>
              <a:ext cx="6381994" cy="5762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6200" tIns="76200" rIns="76200" bIns="76200" anchor="ctr" anchorCtr="0">
              <a:noAutofit/>
            </a:bodyPr>
            <a:lstStyle/>
            <a:p>
              <a:pPr lvl="0">
                <a:lnSpc>
                  <a:spcPct val="90000"/>
                </a:lnSpc>
              </a:pPr>
              <a:r>
                <a:rPr lang="es-MX" sz="2000" b="1" dirty="0">
                  <a:solidFill>
                    <a:schemeClr val="lt1"/>
                  </a:solidFill>
                </a:rPr>
                <a:t>&gt; </a:t>
              </a:r>
              <a:r>
                <a:rPr lang="es-MX" sz="2000" b="1" dirty="0" err="1">
                  <a:solidFill>
                    <a:schemeClr val="lt1"/>
                  </a:solidFill>
                </a:rPr>
                <a:t>ggplot</a:t>
              </a:r>
              <a:r>
                <a:rPr lang="es-MX" sz="2000" b="1" dirty="0">
                  <a:solidFill>
                    <a:schemeClr val="lt1"/>
                  </a:solidFill>
                </a:rPr>
                <a:t>() + </a:t>
              </a:r>
              <a:r>
                <a:rPr lang="es-MX" sz="2000" b="1" dirty="0" err="1">
                  <a:solidFill>
                    <a:schemeClr val="lt1"/>
                  </a:solidFill>
                </a:rPr>
                <a:t>geom_sf</a:t>
              </a:r>
              <a:r>
                <a:rPr lang="es-MX" sz="2000" b="1" dirty="0">
                  <a:solidFill>
                    <a:schemeClr val="lt1"/>
                  </a:solidFill>
                </a:rPr>
                <a:t>(data=</a:t>
              </a:r>
              <a:r>
                <a:rPr lang="es-MX" sz="2000" b="1" dirty="0" err="1">
                  <a:solidFill>
                    <a:schemeClr val="lt1"/>
                  </a:solidFill>
                </a:rPr>
                <a:t>Datos_CABA</a:t>
              </a:r>
              <a:r>
                <a:rPr lang="es-MX" sz="2000" b="1" dirty="0">
                  <a:solidFill>
                    <a:schemeClr val="lt1"/>
                  </a:solidFill>
                </a:rPr>
                <a:t>)</a:t>
              </a:r>
              <a:endParaRPr dirty="0"/>
            </a:p>
          </p:txBody>
        </p:sp>
      </p:grp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51" y="1668003"/>
            <a:ext cx="4203134" cy="2942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1056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801" y="1668003"/>
            <a:ext cx="4237185" cy="3026561"/>
          </a:xfrm>
          <a:prstGeom prst="rect">
            <a:avLst/>
          </a:prstGeom>
        </p:spPr>
      </p:pic>
      <p:sp>
        <p:nvSpPr>
          <p:cNvPr id="2" name="Google Shape;188;p13"/>
          <p:cNvSpPr txBox="1"/>
          <p:nvPr/>
        </p:nvSpPr>
        <p:spPr>
          <a:xfrm>
            <a:off x="256250" y="201916"/>
            <a:ext cx="6029700" cy="4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s-MX" sz="3000" b="1" dirty="0">
                <a:solidFill>
                  <a:srgbClr val="45637F"/>
                </a:solidFill>
                <a:latin typeface="Rubik"/>
                <a:ea typeface="Rubik"/>
                <a:cs typeface="Rubik"/>
                <a:sym typeface="Rubik"/>
              </a:rPr>
              <a:t>Datos georreferenciados</a:t>
            </a:r>
            <a:endParaRPr sz="3000" b="1" i="0" u="none" strike="noStrike" cap="none" dirty="0">
              <a:solidFill>
                <a:srgbClr val="45637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" name="Google Shape;192;p13"/>
          <p:cNvSpPr txBox="1"/>
          <p:nvPr/>
        </p:nvSpPr>
        <p:spPr>
          <a:xfrm>
            <a:off x="348344" y="637565"/>
            <a:ext cx="5834741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Graficar (</a:t>
            </a:r>
            <a:r>
              <a:rPr lang="es-MX" sz="2400" b="1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Librerría</a:t>
            </a:r>
            <a:r>
              <a:rPr lang="es-MX" sz="2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MX" sz="2400" b="1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ggplot</a:t>
            </a:r>
            <a:r>
              <a:rPr lang="es-MX" sz="2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24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" name="Google Shape;193;p13"/>
          <p:cNvCxnSpPr/>
          <p:nvPr/>
        </p:nvCxnSpPr>
        <p:spPr>
          <a:xfrm>
            <a:off x="348345" y="1083781"/>
            <a:ext cx="7615634" cy="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5" name="Google Shape;189;p13"/>
          <p:cNvGrpSpPr/>
          <p:nvPr/>
        </p:nvGrpSpPr>
        <p:grpSpPr>
          <a:xfrm>
            <a:off x="348344" y="1198043"/>
            <a:ext cx="7652656" cy="448086"/>
            <a:chOff x="0" y="192315"/>
            <a:chExt cx="6444344" cy="638625"/>
          </a:xfrm>
        </p:grpSpPr>
        <p:sp>
          <p:nvSpPr>
            <p:cNvPr id="6" name="Google Shape;190;p13"/>
            <p:cNvSpPr/>
            <p:nvPr/>
          </p:nvSpPr>
          <p:spPr>
            <a:xfrm>
              <a:off x="0" y="192315"/>
              <a:ext cx="6444344" cy="638625"/>
            </a:xfrm>
            <a:prstGeom prst="roundRect">
              <a:avLst>
                <a:gd name="adj" fmla="val 16667"/>
              </a:avLst>
            </a:prstGeom>
            <a:solidFill>
              <a:srgbClr val="1E4E79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91;p13"/>
            <p:cNvSpPr txBox="1"/>
            <p:nvPr/>
          </p:nvSpPr>
          <p:spPr>
            <a:xfrm>
              <a:off x="31175" y="223490"/>
              <a:ext cx="6381994" cy="5762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6200" tIns="76200" rIns="76200" bIns="76200" anchor="ctr" anchorCtr="0">
              <a:noAutofit/>
            </a:bodyPr>
            <a:lstStyle/>
            <a:p>
              <a:pPr lvl="0">
                <a:lnSpc>
                  <a:spcPct val="90000"/>
                </a:lnSpc>
              </a:pPr>
              <a:r>
                <a:rPr lang="es-MX" sz="2000" b="1" dirty="0">
                  <a:solidFill>
                    <a:schemeClr val="lt1"/>
                  </a:solidFill>
                </a:rPr>
                <a:t>&gt; </a:t>
              </a:r>
              <a:r>
                <a:rPr lang="es-MX" sz="2000" b="1" dirty="0" err="1">
                  <a:solidFill>
                    <a:schemeClr val="lt1"/>
                  </a:solidFill>
                </a:rPr>
                <a:t>ggplot</a:t>
              </a:r>
              <a:r>
                <a:rPr lang="es-MX" sz="2000" b="1" dirty="0">
                  <a:solidFill>
                    <a:schemeClr val="lt1"/>
                  </a:solidFill>
                </a:rPr>
                <a:t>() + </a:t>
              </a:r>
              <a:r>
                <a:rPr lang="es-MX" sz="2000" b="1" dirty="0" err="1">
                  <a:solidFill>
                    <a:schemeClr val="lt1"/>
                  </a:solidFill>
                </a:rPr>
                <a:t>geom_sf</a:t>
              </a:r>
              <a:r>
                <a:rPr lang="es-MX" sz="2000" b="1" dirty="0">
                  <a:solidFill>
                    <a:schemeClr val="lt1"/>
                  </a:solidFill>
                </a:rPr>
                <a:t>(data=</a:t>
              </a:r>
              <a:r>
                <a:rPr lang="es-MX" sz="2000" b="1" dirty="0" err="1">
                  <a:solidFill>
                    <a:schemeClr val="lt1"/>
                  </a:solidFill>
                </a:rPr>
                <a:t>Datos_CABA</a:t>
              </a:r>
              <a:r>
                <a:rPr lang="es-MX" sz="2000" b="1" dirty="0">
                  <a:solidFill>
                    <a:schemeClr val="lt1"/>
                  </a:solidFill>
                </a:rPr>
                <a:t>, aes(</a:t>
              </a:r>
              <a:r>
                <a:rPr lang="es-MX" sz="2000" b="1" dirty="0" err="1">
                  <a:solidFill>
                    <a:schemeClr val="lt1"/>
                  </a:solidFill>
                </a:rPr>
                <a:t>fill</a:t>
              </a:r>
              <a:r>
                <a:rPr lang="es-MX" sz="2000" b="1" dirty="0">
                  <a:solidFill>
                    <a:schemeClr val="lt1"/>
                  </a:solidFill>
                </a:rPr>
                <a:t>=TOT_POB)</a:t>
              </a:r>
              <a:endParaRPr dirty="0"/>
            </a:p>
          </p:txBody>
        </p:sp>
      </p:grpSp>
      <p:sp>
        <p:nvSpPr>
          <p:cNvPr id="10" name="CuadroTexto 9"/>
          <p:cNvSpPr txBox="1"/>
          <p:nvPr/>
        </p:nvSpPr>
        <p:spPr>
          <a:xfrm>
            <a:off x="4879986" y="2120589"/>
            <a:ext cx="3083993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s-MX" dirty="0">
                <a:solidFill>
                  <a:schemeClr val="tx1"/>
                </a:solidFill>
                <a:latin typeface="Rubik" panose="020B0604020202020204" charset="0"/>
                <a:cs typeface="Rubik" panose="020B0604020202020204" charset="0"/>
              </a:rPr>
              <a:t>Se puede utilizar una variable para representar cada polígono.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s-MX" dirty="0">
                <a:solidFill>
                  <a:schemeClr val="tx1"/>
                </a:solidFill>
                <a:latin typeface="Rubik" panose="020B0604020202020204" charset="0"/>
                <a:cs typeface="Rubik" panose="020B0604020202020204" charset="0"/>
              </a:rPr>
              <a:t> En este caso cada radio censal está coloreado por la población que tiene en su interior</a:t>
            </a:r>
            <a:endParaRPr lang="es-AR" dirty="0">
              <a:solidFill>
                <a:schemeClr val="tx1"/>
              </a:solidFill>
              <a:latin typeface="Rubik" panose="020B0604020202020204" charset="0"/>
              <a:cs typeface="Rubik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58946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88;p13"/>
          <p:cNvSpPr txBox="1"/>
          <p:nvPr/>
        </p:nvSpPr>
        <p:spPr>
          <a:xfrm>
            <a:off x="256250" y="201916"/>
            <a:ext cx="6029700" cy="4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s-MX" sz="3000" b="1" dirty="0">
                <a:solidFill>
                  <a:srgbClr val="45637F"/>
                </a:solidFill>
                <a:latin typeface="Rubik"/>
                <a:ea typeface="Rubik"/>
                <a:cs typeface="Rubik"/>
                <a:sym typeface="Rubik"/>
              </a:rPr>
              <a:t>Datos georreferenciados</a:t>
            </a:r>
            <a:endParaRPr sz="3000" b="1" i="0" u="none" strike="noStrike" cap="none" dirty="0">
              <a:solidFill>
                <a:srgbClr val="45637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" name="Google Shape;192;p13"/>
          <p:cNvSpPr txBox="1"/>
          <p:nvPr/>
        </p:nvSpPr>
        <p:spPr>
          <a:xfrm>
            <a:off x="348344" y="637565"/>
            <a:ext cx="5834741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Graficar (</a:t>
            </a:r>
            <a:r>
              <a:rPr lang="es-MX" sz="2400" b="1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Librerría</a:t>
            </a:r>
            <a:r>
              <a:rPr lang="es-MX" sz="2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MX" sz="2400" b="1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ggplot</a:t>
            </a:r>
            <a:r>
              <a:rPr lang="es-MX" sz="2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24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" name="Google Shape;193;p13"/>
          <p:cNvCxnSpPr/>
          <p:nvPr/>
        </p:nvCxnSpPr>
        <p:spPr>
          <a:xfrm>
            <a:off x="348345" y="1083781"/>
            <a:ext cx="7615634" cy="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5" name="Google Shape;189;p13"/>
          <p:cNvGrpSpPr/>
          <p:nvPr/>
        </p:nvGrpSpPr>
        <p:grpSpPr>
          <a:xfrm>
            <a:off x="348344" y="1198043"/>
            <a:ext cx="7652656" cy="448086"/>
            <a:chOff x="0" y="192315"/>
            <a:chExt cx="6444344" cy="638625"/>
          </a:xfrm>
        </p:grpSpPr>
        <p:sp>
          <p:nvSpPr>
            <p:cNvPr id="6" name="Google Shape;190;p13"/>
            <p:cNvSpPr/>
            <p:nvPr/>
          </p:nvSpPr>
          <p:spPr>
            <a:xfrm>
              <a:off x="0" y="192315"/>
              <a:ext cx="6444344" cy="638625"/>
            </a:xfrm>
            <a:prstGeom prst="roundRect">
              <a:avLst>
                <a:gd name="adj" fmla="val 16667"/>
              </a:avLst>
            </a:prstGeom>
            <a:solidFill>
              <a:srgbClr val="1E4E79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91;p13"/>
            <p:cNvSpPr txBox="1"/>
            <p:nvPr/>
          </p:nvSpPr>
          <p:spPr>
            <a:xfrm>
              <a:off x="31175" y="223490"/>
              <a:ext cx="6381994" cy="5762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6200" tIns="76200" rIns="76200" bIns="76200" anchor="ctr" anchorCtr="0">
              <a:noAutofit/>
            </a:bodyPr>
            <a:lstStyle/>
            <a:p>
              <a:pPr lvl="0">
                <a:lnSpc>
                  <a:spcPct val="90000"/>
                </a:lnSpc>
              </a:pPr>
              <a:r>
                <a:rPr lang="es-MX" sz="2000" b="1" dirty="0">
                  <a:solidFill>
                    <a:schemeClr val="lt1"/>
                  </a:solidFill>
                </a:rPr>
                <a:t>&gt; </a:t>
              </a:r>
              <a:r>
                <a:rPr lang="es-MX" sz="2000" b="1" dirty="0" err="1">
                  <a:solidFill>
                    <a:schemeClr val="lt1"/>
                  </a:solidFill>
                </a:rPr>
                <a:t>ggplot</a:t>
              </a:r>
              <a:r>
                <a:rPr lang="es-MX" sz="2000" b="1" dirty="0">
                  <a:solidFill>
                    <a:schemeClr val="lt1"/>
                  </a:solidFill>
                </a:rPr>
                <a:t>() + </a:t>
              </a:r>
              <a:r>
                <a:rPr lang="es-MX" sz="2000" b="1" dirty="0" err="1">
                  <a:solidFill>
                    <a:schemeClr val="lt1"/>
                  </a:solidFill>
                </a:rPr>
                <a:t>geom_sf</a:t>
              </a:r>
              <a:r>
                <a:rPr lang="es-MX" sz="2000" b="1" dirty="0">
                  <a:solidFill>
                    <a:schemeClr val="lt1"/>
                  </a:solidFill>
                </a:rPr>
                <a:t>(data=</a:t>
              </a:r>
              <a:r>
                <a:rPr lang="es-MX" sz="2000" b="1" dirty="0" err="1">
                  <a:solidFill>
                    <a:schemeClr val="lt1"/>
                  </a:solidFill>
                </a:rPr>
                <a:t>Datos_CABA</a:t>
              </a:r>
              <a:r>
                <a:rPr lang="es-MX" sz="2000" b="1" dirty="0">
                  <a:solidFill>
                    <a:schemeClr val="lt1"/>
                  </a:solidFill>
                </a:rPr>
                <a:t>, aes(</a:t>
              </a:r>
              <a:r>
                <a:rPr lang="es-MX" sz="2000" b="1" dirty="0" err="1">
                  <a:solidFill>
                    <a:schemeClr val="lt1"/>
                  </a:solidFill>
                </a:rPr>
                <a:t>fill</a:t>
              </a:r>
              <a:r>
                <a:rPr lang="es-MX" sz="2000" b="1" dirty="0">
                  <a:solidFill>
                    <a:schemeClr val="lt1"/>
                  </a:solidFill>
                </a:rPr>
                <a:t>=Comuna)</a:t>
              </a:r>
              <a:endParaRPr dirty="0"/>
            </a:p>
          </p:txBody>
        </p:sp>
      </p:grpSp>
      <p:sp>
        <p:nvSpPr>
          <p:cNvPr id="10" name="CuadroTexto 9"/>
          <p:cNvSpPr txBox="1"/>
          <p:nvPr/>
        </p:nvSpPr>
        <p:spPr>
          <a:xfrm>
            <a:off x="4993207" y="2240332"/>
            <a:ext cx="3083993" cy="14619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lnSpc>
                <a:spcPct val="150000"/>
              </a:lnSpc>
              <a:spcAft>
                <a:spcPts val="600"/>
              </a:spcAft>
              <a:defRPr>
                <a:solidFill>
                  <a:schemeClr val="tx1"/>
                </a:solidFill>
                <a:latin typeface="Rubik" panose="020B0604020202020204" charset="0"/>
                <a:cs typeface="Rubik" panose="020B0604020202020204" charset="0"/>
              </a:defRPr>
            </a:lvl1pPr>
          </a:lstStyle>
          <a:p>
            <a:r>
              <a:rPr lang="es-MX" dirty="0"/>
              <a:t>También se puede pintar por una variable de tipo factor.</a:t>
            </a:r>
          </a:p>
          <a:p>
            <a:r>
              <a:rPr lang="es-MX" dirty="0"/>
              <a:t>En este caso se está pintando por las distintas Comunas en CABA</a:t>
            </a:r>
            <a:endParaRPr lang="es-AR" dirty="0"/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344" y="1744983"/>
            <a:ext cx="4520759" cy="2906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476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344" y="1744983"/>
            <a:ext cx="4520759" cy="2906202"/>
          </a:xfrm>
          <a:prstGeom prst="rect">
            <a:avLst/>
          </a:prstGeom>
        </p:spPr>
      </p:pic>
      <p:sp>
        <p:nvSpPr>
          <p:cNvPr id="2" name="Google Shape;188;p13"/>
          <p:cNvSpPr txBox="1"/>
          <p:nvPr/>
        </p:nvSpPr>
        <p:spPr>
          <a:xfrm>
            <a:off x="256250" y="201916"/>
            <a:ext cx="6029700" cy="4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s-MX" sz="3000" b="1" dirty="0">
                <a:solidFill>
                  <a:srgbClr val="45637F"/>
                </a:solidFill>
                <a:latin typeface="Rubik"/>
                <a:ea typeface="Rubik"/>
                <a:cs typeface="Rubik"/>
                <a:sym typeface="Rubik"/>
              </a:rPr>
              <a:t>Datos georreferenciados</a:t>
            </a:r>
            <a:endParaRPr sz="3000" b="1" i="0" u="none" strike="noStrike" cap="none" dirty="0">
              <a:solidFill>
                <a:srgbClr val="45637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" name="Google Shape;192;p13"/>
          <p:cNvSpPr txBox="1"/>
          <p:nvPr/>
        </p:nvSpPr>
        <p:spPr>
          <a:xfrm>
            <a:off x="348344" y="637565"/>
            <a:ext cx="704305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Filtrar datos espaciales (</a:t>
            </a:r>
            <a:r>
              <a:rPr lang="es-MX" sz="2400" b="1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Librerría</a:t>
            </a:r>
            <a:r>
              <a:rPr lang="es-MX" sz="2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MX" sz="2400" b="1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ggplot</a:t>
            </a:r>
            <a:r>
              <a:rPr lang="es-MX" sz="2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24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" name="Google Shape;193;p13"/>
          <p:cNvCxnSpPr/>
          <p:nvPr/>
        </p:nvCxnSpPr>
        <p:spPr>
          <a:xfrm>
            <a:off x="348345" y="1083781"/>
            <a:ext cx="7615634" cy="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5" name="Google Shape;189;p13"/>
          <p:cNvGrpSpPr/>
          <p:nvPr/>
        </p:nvGrpSpPr>
        <p:grpSpPr>
          <a:xfrm>
            <a:off x="348344" y="1198043"/>
            <a:ext cx="7652656" cy="448086"/>
            <a:chOff x="0" y="192315"/>
            <a:chExt cx="6444344" cy="638625"/>
          </a:xfrm>
        </p:grpSpPr>
        <p:sp>
          <p:nvSpPr>
            <p:cNvPr id="6" name="Google Shape;190;p13"/>
            <p:cNvSpPr/>
            <p:nvPr/>
          </p:nvSpPr>
          <p:spPr>
            <a:xfrm>
              <a:off x="0" y="192315"/>
              <a:ext cx="6444344" cy="638625"/>
            </a:xfrm>
            <a:prstGeom prst="roundRect">
              <a:avLst>
                <a:gd name="adj" fmla="val 16667"/>
              </a:avLst>
            </a:prstGeom>
            <a:solidFill>
              <a:srgbClr val="1E4E79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91;p13"/>
            <p:cNvSpPr txBox="1"/>
            <p:nvPr/>
          </p:nvSpPr>
          <p:spPr>
            <a:xfrm>
              <a:off x="31175" y="223490"/>
              <a:ext cx="6381994" cy="5762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6200" tIns="76200" rIns="76200" bIns="76200" anchor="ctr" anchorCtr="0">
              <a:noAutofit/>
            </a:bodyPr>
            <a:lstStyle/>
            <a:p>
              <a:pPr lvl="0">
                <a:lnSpc>
                  <a:spcPct val="90000"/>
                </a:lnSpc>
              </a:pPr>
              <a:r>
                <a:rPr lang="es-MX" sz="2000" b="1" dirty="0">
                  <a:solidFill>
                    <a:schemeClr val="lt1"/>
                  </a:solidFill>
                </a:rPr>
                <a:t>&gt; </a:t>
              </a:r>
              <a:r>
                <a:rPr lang="es-MX" sz="2000" b="1" dirty="0" err="1">
                  <a:solidFill>
                    <a:schemeClr val="lt1"/>
                  </a:solidFill>
                </a:rPr>
                <a:t>filter</a:t>
              </a:r>
              <a:r>
                <a:rPr lang="es-MX" sz="2000" b="1" dirty="0">
                  <a:solidFill>
                    <a:schemeClr val="lt1"/>
                  </a:solidFill>
                </a:rPr>
                <a:t>(</a:t>
              </a:r>
              <a:r>
                <a:rPr lang="es-MX" sz="2000" b="1" dirty="0" err="1">
                  <a:solidFill>
                    <a:schemeClr val="lt1"/>
                  </a:solidFill>
                </a:rPr>
                <a:t>Datos_CABA</a:t>
              </a:r>
              <a:r>
                <a:rPr lang="es-MX" sz="2000" b="1" dirty="0">
                  <a:solidFill>
                    <a:schemeClr val="lt1"/>
                  </a:solidFill>
                </a:rPr>
                <a:t>, Comuna==“Comuna: 01”)</a:t>
              </a:r>
              <a:endParaRPr dirty="0"/>
            </a:p>
          </p:txBody>
        </p:sp>
      </p:grpSp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23" r="13324"/>
          <a:stretch/>
        </p:blipFill>
        <p:spPr>
          <a:xfrm>
            <a:off x="5415642" y="1744983"/>
            <a:ext cx="3472543" cy="2974364"/>
          </a:xfrm>
          <a:prstGeom prst="rect">
            <a:avLst/>
          </a:prstGeom>
        </p:spPr>
      </p:pic>
      <p:sp>
        <p:nvSpPr>
          <p:cNvPr id="13" name="Flecha derecha 12"/>
          <p:cNvSpPr/>
          <p:nvPr/>
        </p:nvSpPr>
        <p:spPr>
          <a:xfrm>
            <a:off x="4604657" y="3124200"/>
            <a:ext cx="576943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6661242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45"/>
          <a:stretch/>
        </p:blipFill>
        <p:spPr>
          <a:xfrm>
            <a:off x="6003966" y="1678621"/>
            <a:ext cx="3140034" cy="2314807"/>
          </a:xfrm>
          <a:prstGeom prst="rect">
            <a:avLst/>
          </a:prstGeom>
        </p:spPr>
      </p:pic>
      <p:sp>
        <p:nvSpPr>
          <p:cNvPr id="2" name="Google Shape;188;p13"/>
          <p:cNvSpPr txBox="1"/>
          <p:nvPr/>
        </p:nvSpPr>
        <p:spPr>
          <a:xfrm>
            <a:off x="256250" y="201916"/>
            <a:ext cx="6029700" cy="4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s-MX" sz="3000" b="1" dirty="0">
                <a:solidFill>
                  <a:srgbClr val="45637F"/>
                </a:solidFill>
                <a:latin typeface="Rubik"/>
                <a:ea typeface="Rubik"/>
                <a:cs typeface="Rubik"/>
                <a:sym typeface="Rubik"/>
              </a:rPr>
              <a:t>Datos georreferenciados</a:t>
            </a:r>
            <a:endParaRPr sz="3000" b="1" i="0" u="none" strike="noStrike" cap="none" dirty="0">
              <a:solidFill>
                <a:srgbClr val="45637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" name="Google Shape;192;p13"/>
          <p:cNvSpPr txBox="1"/>
          <p:nvPr/>
        </p:nvSpPr>
        <p:spPr>
          <a:xfrm>
            <a:off x="348344" y="637565"/>
            <a:ext cx="704305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Agrupar datos espaciales (</a:t>
            </a:r>
            <a:r>
              <a:rPr lang="es-MX" sz="2400" b="1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Librerría</a:t>
            </a:r>
            <a:r>
              <a:rPr lang="es-MX" sz="2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MX" sz="2400" b="1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ggplot</a:t>
            </a:r>
            <a:r>
              <a:rPr lang="es-MX" sz="2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24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" name="Google Shape;193;p13"/>
          <p:cNvCxnSpPr/>
          <p:nvPr/>
        </p:nvCxnSpPr>
        <p:spPr>
          <a:xfrm>
            <a:off x="348345" y="1083781"/>
            <a:ext cx="7615634" cy="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5" name="Google Shape;189;p13"/>
          <p:cNvGrpSpPr/>
          <p:nvPr/>
        </p:nvGrpSpPr>
        <p:grpSpPr>
          <a:xfrm>
            <a:off x="59321" y="1545405"/>
            <a:ext cx="6226629" cy="2389636"/>
            <a:chOff x="0" y="192315"/>
            <a:chExt cx="5243479" cy="638625"/>
          </a:xfrm>
        </p:grpSpPr>
        <p:sp>
          <p:nvSpPr>
            <p:cNvPr id="6" name="Google Shape;190;p13"/>
            <p:cNvSpPr/>
            <p:nvPr/>
          </p:nvSpPr>
          <p:spPr>
            <a:xfrm>
              <a:off x="0" y="192315"/>
              <a:ext cx="5243479" cy="638625"/>
            </a:xfrm>
            <a:prstGeom prst="roundRect">
              <a:avLst>
                <a:gd name="adj" fmla="val 16667"/>
              </a:avLst>
            </a:prstGeom>
            <a:solidFill>
              <a:srgbClr val="1E4E79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7" name="Google Shape;191;p13"/>
            <p:cNvSpPr txBox="1"/>
            <p:nvPr/>
          </p:nvSpPr>
          <p:spPr>
            <a:xfrm>
              <a:off x="31176" y="223490"/>
              <a:ext cx="5212303" cy="5762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6200" tIns="76200" rIns="76200" bIns="76200" anchor="ctr" anchorCtr="0">
              <a:noAutofit/>
            </a:bodyPr>
            <a:lstStyle/>
            <a:p>
              <a:pPr lvl="0">
                <a:lnSpc>
                  <a:spcPct val="90000"/>
                </a:lnSpc>
              </a:pPr>
              <a:r>
                <a:rPr lang="es-MX" sz="1800" b="1" dirty="0">
                  <a:solidFill>
                    <a:schemeClr val="lt1"/>
                  </a:solidFill>
                </a:rPr>
                <a:t>&gt; </a:t>
              </a:r>
              <a:r>
                <a:rPr lang="es-MX" sz="1800" b="1" dirty="0" err="1">
                  <a:solidFill>
                    <a:schemeClr val="lt1"/>
                  </a:solidFill>
                </a:rPr>
                <a:t>Datos_Comuna</a:t>
              </a:r>
              <a:r>
                <a:rPr lang="es-MX" sz="1800" b="1" dirty="0">
                  <a:solidFill>
                    <a:schemeClr val="lt1"/>
                  </a:solidFill>
                </a:rPr>
                <a:t>&lt;-</a:t>
              </a:r>
              <a:r>
                <a:rPr lang="es-MX" sz="1800" b="1" dirty="0" err="1">
                  <a:solidFill>
                    <a:schemeClr val="lt1"/>
                  </a:solidFill>
                </a:rPr>
                <a:t>Datos_CABA</a:t>
              </a:r>
              <a:r>
                <a:rPr lang="es-MX" sz="1800" b="1" dirty="0">
                  <a:solidFill>
                    <a:schemeClr val="lt1"/>
                  </a:solidFill>
                </a:rPr>
                <a:t>%&gt;%</a:t>
              </a:r>
            </a:p>
            <a:p>
              <a:pPr lvl="0">
                <a:lnSpc>
                  <a:spcPct val="90000"/>
                </a:lnSpc>
              </a:pPr>
              <a:r>
                <a:rPr lang="es-MX" sz="1800" b="1" dirty="0">
                  <a:solidFill>
                    <a:schemeClr val="lt1"/>
                  </a:solidFill>
                </a:rPr>
                <a:t>  </a:t>
              </a:r>
              <a:r>
                <a:rPr lang="es-MX" sz="1800" b="1" dirty="0" err="1">
                  <a:solidFill>
                    <a:schemeClr val="lt1"/>
                  </a:solidFill>
                </a:rPr>
                <a:t>group_by</a:t>
              </a:r>
              <a:r>
                <a:rPr lang="es-MX" sz="1800" b="1" dirty="0">
                  <a:solidFill>
                    <a:schemeClr val="lt1"/>
                  </a:solidFill>
                </a:rPr>
                <a:t>(Comuna)%&gt;%</a:t>
              </a:r>
            </a:p>
            <a:p>
              <a:pPr lvl="0">
                <a:lnSpc>
                  <a:spcPct val="90000"/>
                </a:lnSpc>
              </a:pPr>
              <a:r>
                <a:rPr lang="es-MX" sz="1800" b="1" dirty="0">
                  <a:solidFill>
                    <a:schemeClr val="lt1"/>
                  </a:solidFill>
                </a:rPr>
                <a:t>  summarise(Poblacion=sum(TOT_POB,na.rm = TRUE),</a:t>
              </a:r>
            </a:p>
            <a:p>
              <a:pPr lvl="0">
                <a:lnSpc>
                  <a:spcPct val="90000"/>
                </a:lnSpc>
              </a:pPr>
              <a:r>
                <a:rPr lang="es-MX" sz="1800" b="1" dirty="0">
                  <a:solidFill>
                    <a:schemeClr val="lt1"/>
                  </a:solidFill>
                </a:rPr>
                <a:t>            Hogares=sum(HOGARES, na.rm = TRUE))</a:t>
              </a:r>
            </a:p>
            <a:p>
              <a:pPr lvl="0">
                <a:lnSpc>
                  <a:spcPct val="90000"/>
                </a:lnSpc>
              </a:pPr>
              <a:endParaRPr lang="es-MX" sz="1800" b="1" dirty="0">
                <a:solidFill>
                  <a:schemeClr val="lt1"/>
                </a:solidFill>
              </a:endParaRPr>
            </a:p>
            <a:p>
              <a:pPr lvl="0">
                <a:lnSpc>
                  <a:spcPct val="90000"/>
                </a:lnSpc>
              </a:pPr>
              <a:r>
                <a:rPr lang="es-MX" sz="1800" b="1" dirty="0">
                  <a:solidFill>
                    <a:schemeClr val="lt1"/>
                  </a:solidFill>
                </a:rPr>
                <a:t>&gt; </a:t>
              </a:r>
              <a:r>
                <a:rPr lang="es-MX" sz="1800" b="1" dirty="0" err="1">
                  <a:solidFill>
                    <a:schemeClr val="lt1"/>
                  </a:solidFill>
                </a:rPr>
                <a:t>ggplot</a:t>
              </a:r>
              <a:r>
                <a:rPr lang="es-MX" sz="1800" b="1" dirty="0">
                  <a:solidFill>
                    <a:schemeClr val="lt1"/>
                  </a:solidFill>
                </a:rPr>
                <a:t>() + </a:t>
              </a:r>
            </a:p>
            <a:p>
              <a:pPr lvl="0">
                <a:lnSpc>
                  <a:spcPct val="90000"/>
                </a:lnSpc>
              </a:pPr>
              <a:r>
                <a:rPr lang="es-MX" sz="1800" b="1" dirty="0">
                  <a:solidFill>
                    <a:schemeClr val="lt1"/>
                  </a:solidFill>
                </a:rPr>
                <a:t>  </a:t>
              </a:r>
              <a:r>
                <a:rPr lang="es-MX" sz="1800" b="1" dirty="0" err="1">
                  <a:solidFill>
                    <a:schemeClr val="lt1"/>
                  </a:solidFill>
                </a:rPr>
                <a:t>geom_sf</a:t>
              </a:r>
              <a:r>
                <a:rPr lang="es-MX" sz="1800" b="1" dirty="0">
                  <a:solidFill>
                    <a:schemeClr val="lt1"/>
                  </a:solidFill>
                </a:rPr>
                <a:t>(data = </a:t>
              </a:r>
              <a:r>
                <a:rPr lang="es-MX" sz="1800" b="1" dirty="0" err="1">
                  <a:solidFill>
                    <a:schemeClr val="lt1"/>
                  </a:solidFill>
                </a:rPr>
                <a:t>datos_filtro</a:t>
              </a:r>
              <a:r>
                <a:rPr lang="es-MX" sz="1800" b="1" dirty="0">
                  <a:solidFill>
                    <a:schemeClr val="lt1"/>
                  </a:solidFill>
                </a:rPr>
                <a:t> ,aes(</a:t>
              </a:r>
              <a:r>
                <a:rPr lang="es-MX" sz="1800" b="1" dirty="0" err="1">
                  <a:solidFill>
                    <a:schemeClr val="lt1"/>
                  </a:solidFill>
                </a:rPr>
                <a:t>fill</a:t>
              </a:r>
              <a:r>
                <a:rPr lang="es-MX" sz="1800" b="1" dirty="0">
                  <a:solidFill>
                    <a:schemeClr val="lt1"/>
                  </a:solidFill>
                </a:rPr>
                <a:t>=</a:t>
              </a:r>
              <a:r>
                <a:rPr lang="es-MX" sz="1800" b="1" dirty="0" err="1">
                  <a:solidFill>
                    <a:schemeClr val="lt1"/>
                  </a:solidFill>
                </a:rPr>
                <a:t>Poblacion</a:t>
              </a:r>
              <a:r>
                <a:rPr lang="es-MX" sz="1800" b="1" dirty="0">
                  <a:solidFill>
                    <a:schemeClr val="lt1"/>
                  </a:solidFill>
                </a:rPr>
                <a:t>))</a:t>
              </a:r>
            </a:p>
            <a:p>
              <a:pPr lvl="0">
                <a:lnSpc>
                  <a:spcPct val="90000"/>
                </a:lnSpc>
              </a:pPr>
              <a:endParaRPr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2033288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6592" y="2264645"/>
            <a:ext cx="3378986" cy="2365290"/>
          </a:xfrm>
          <a:prstGeom prst="rect">
            <a:avLst/>
          </a:prstGeom>
        </p:spPr>
      </p:pic>
      <p:sp>
        <p:nvSpPr>
          <p:cNvPr id="2" name="Google Shape;188;p13"/>
          <p:cNvSpPr txBox="1"/>
          <p:nvPr/>
        </p:nvSpPr>
        <p:spPr>
          <a:xfrm>
            <a:off x="223592" y="-4913"/>
            <a:ext cx="6029700" cy="4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s-MX" sz="3000" b="1" dirty="0">
                <a:solidFill>
                  <a:srgbClr val="45637F"/>
                </a:solidFill>
                <a:latin typeface="Rubik"/>
                <a:ea typeface="Rubik"/>
                <a:cs typeface="Rubik"/>
                <a:sym typeface="Rubik"/>
              </a:rPr>
              <a:t>Datos georreferenciados</a:t>
            </a:r>
            <a:endParaRPr sz="3000" b="1" i="0" u="none" strike="noStrike" cap="none" dirty="0">
              <a:solidFill>
                <a:srgbClr val="45637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" name="Google Shape;192;p13"/>
          <p:cNvSpPr txBox="1"/>
          <p:nvPr/>
        </p:nvSpPr>
        <p:spPr>
          <a:xfrm>
            <a:off x="315686" y="430736"/>
            <a:ext cx="704305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Crear nuevos campos (</a:t>
            </a:r>
            <a:r>
              <a:rPr lang="es-MX" sz="2400" b="1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Librerría</a:t>
            </a:r>
            <a:r>
              <a:rPr lang="es-MX" sz="2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MX" sz="2400" b="1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ggplot</a:t>
            </a:r>
            <a:r>
              <a:rPr lang="es-MX" sz="2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24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" name="Google Shape;193;p13"/>
          <p:cNvCxnSpPr/>
          <p:nvPr/>
        </p:nvCxnSpPr>
        <p:spPr>
          <a:xfrm>
            <a:off x="315687" y="876952"/>
            <a:ext cx="7615634" cy="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5" name="Google Shape;189;p13"/>
          <p:cNvGrpSpPr/>
          <p:nvPr/>
        </p:nvGrpSpPr>
        <p:grpSpPr>
          <a:xfrm>
            <a:off x="223592" y="1000127"/>
            <a:ext cx="7088227" cy="1329415"/>
            <a:chOff x="31176" y="192315"/>
            <a:chExt cx="5267303" cy="638625"/>
          </a:xfrm>
        </p:grpSpPr>
        <p:sp>
          <p:nvSpPr>
            <p:cNvPr id="6" name="Google Shape;190;p13"/>
            <p:cNvSpPr/>
            <p:nvPr/>
          </p:nvSpPr>
          <p:spPr>
            <a:xfrm>
              <a:off x="31176" y="192315"/>
              <a:ext cx="5267303" cy="638625"/>
            </a:xfrm>
            <a:prstGeom prst="roundRect">
              <a:avLst>
                <a:gd name="adj" fmla="val 16667"/>
              </a:avLst>
            </a:prstGeom>
            <a:solidFill>
              <a:srgbClr val="1E4E79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7" name="Google Shape;191;p13"/>
            <p:cNvSpPr txBox="1"/>
            <p:nvPr/>
          </p:nvSpPr>
          <p:spPr>
            <a:xfrm>
              <a:off x="31176" y="223490"/>
              <a:ext cx="5267303" cy="5762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6200" tIns="76200" rIns="76200" bIns="76200" anchor="ctr" anchorCtr="0">
              <a:noAutofit/>
            </a:bodyPr>
            <a:lstStyle/>
            <a:p>
              <a:pPr lvl="0">
                <a:lnSpc>
                  <a:spcPct val="90000"/>
                </a:lnSpc>
              </a:pPr>
              <a:r>
                <a:rPr lang="es-MX" sz="1800" b="1" dirty="0">
                  <a:solidFill>
                    <a:schemeClr val="lt1"/>
                  </a:solidFill>
                </a:rPr>
                <a:t>&gt; </a:t>
              </a:r>
              <a:r>
                <a:rPr lang="es-MX" sz="1800" b="1" dirty="0" err="1">
                  <a:solidFill>
                    <a:schemeClr val="lt1"/>
                  </a:solidFill>
                </a:rPr>
                <a:t>Datos_Comuna</a:t>
              </a:r>
              <a:r>
                <a:rPr lang="es-MX" sz="1800" b="1" dirty="0">
                  <a:solidFill>
                    <a:schemeClr val="lt1"/>
                  </a:solidFill>
                </a:rPr>
                <a:t> &lt;-</a:t>
              </a:r>
              <a:r>
                <a:rPr lang="es-MX" sz="1800" b="1" dirty="0" err="1">
                  <a:solidFill>
                    <a:schemeClr val="lt1"/>
                  </a:solidFill>
                </a:rPr>
                <a:t>Datos_Comuna</a:t>
              </a:r>
              <a:r>
                <a:rPr lang="es-MX" sz="1800" b="1" dirty="0">
                  <a:solidFill>
                    <a:schemeClr val="lt1"/>
                  </a:solidFill>
                </a:rPr>
                <a:t> %&gt;%</a:t>
              </a:r>
            </a:p>
            <a:p>
              <a:pPr lvl="0">
                <a:lnSpc>
                  <a:spcPct val="90000"/>
                </a:lnSpc>
              </a:pPr>
              <a:r>
                <a:rPr lang="es-MX" sz="1800" b="1" dirty="0">
                  <a:solidFill>
                    <a:schemeClr val="lt1"/>
                  </a:solidFill>
                </a:rPr>
                <a:t>	</a:t>
              </a:r>
              <a:r>
                <a:rPr lang="es-MX" sz="1800" b="1" dirty="0" err="1">
                  <a:solidFill>
                    <a:schemeClr val="lt1"/>
                  </a:solidFill>
                </a:rPr>
                <a:t>mutate</a:t>
              </a:r>
              <a:r>
                <a:rPr lang="es-MX" sz="1800" b="1" dirty="0">
                  <a:solidFill>
                    <a:schemeClr val="lt1"/>
                  </a:solidFill>
                </a:rPr>
                <a:t>(</a:t>
              </a:r>
              <a:r>
                <a:rPr lang="es-MX" sz="1800" b="1" dirty="0" err="1">
                  <a:solidFill>
                    <a:schemeClr val="lt1"/>
                  </a:solidFill>
                </a:rPr>
                <a:t>Personas_por_Hogar</a:t>
              </a:r>
              <a:r>
                <a:rPr lang="es-MX" sz="1800" b="1" dirty="0">
                  <a:solidFill>
                    <a:schemeClr val="lt1"/>
                  </a:solidFill>
                </a:rPr>
                <a:t>= </a:t>
              </a:r>
              <a:r>
                <a:rPr lang="es-MX" sz="1800" b="1" dirty="0" err="1">
                  <a:solidFill>
                    <a:schemeClr val="lt1"/>
                  </a:solidFill>
                </a:rPr>
                <a:t>Poblacion</a:t>
              </a:r>
              <a:r>
                <a:rPr lang="es-MX" sz="1800" b="1" dirty="0">
                  <a:solidFill>
                    <a:schemeClr val="lt1"/>
                  </a:solidFill>
                </a:rPr>
                <a:t>/Hogares)</a:t>
              </a:r>
            </a:p>
            <a:p>
              <a:pPr lvl="0">
                <a:lnSpc>
                  <a:spcPct val="90000"/>
                </a:lnSpc>
              </a:pPr>
              <a:r>
                <a:rPr lang="es-MX" sz="1800" b="1" dirty="0">
                  <a:solidFill>
                    <a:schemeClr val="lt1"/>
                  </a:solidFill>
                </a:rPr>
                <a:t>&gt; </a:t>
              </a:r>
              <a:r>
                <a:rPr lang="es-MX" sz="1800" b="1" dirty="0" err="1">
                  <a:solidFill>
                    <a:schemeClr val="lt1"/>
                  </a:solidFill>
                </a:rPr>
                <a:t>ggplot</a:t>
              </a:r>
              <a:r>
                <a:rPr lang="es-MX" sz="1800" b="1" dirty="0">
                  <a:solidFill>
                    <a:schemeClr val="lt1"/>
                  </a:solidFill>
                </a:rPr>
                <a:t>() + </a:t>
              </a:r>
            </a:p>
            <a:p>
              <a:pPr lvl="0">
                <a:lnSpc>
                  <a:spcPct val="90000"/>
                </a:lnSpc>
              </a:pPr>
              <a:r>
                <a:rPr lang="es-MX" sz="1800" b="1" dirty="0">
                  <a:solidFill>
                    <a:schemeClr val="lt1"/>
                  </a:solidFill>
                </a:rPr>
                <a:t>  </a:t>
              </a:r>
              <a:r>
                <a:rPr lang="es-MX" sz="1800" b="1" dirty="0" err="1">
                  <a:solidFill>
                    <a:schemeClr val="lt1"/>
                  </a:solidFill>
                </a:rPr>
                <a:t>geom_sf</a:t>
              </a:r>
              <a:r>
                <a:rPr lang="es-MX" sz="1800" b="1" dirty="0">
                  <a:solidFill>
                    <a:schemeClr val="lt1"/>
                  </a:solidFill>
                </a:rPr>
                <a:t>(data = </a:t>
              </a:r>
              <a:r>
                <a:rPr lang="es-MX" sz="1800" b="1" dirty="0" err="1">
                  <a:solidFill>
                    <a:schemeClr val="lt1"/>
                  </a:solidFill>
                </a:rPr>
                <a:t>Datos_Comuna</a:t>
              </a:r>
              <a:r>
                <a:rPr lang="es-MX" sz="1800" b="1" dirty="0">
                  <a:solidFill>
                    <a:schemeClr val="lt1"/>
                  </a:solidFill>
                </a:rPr>
                <a:t>, aes(</a:t>
              </a:r>
              <a:r>
                <a:rPr lang="es-MX" sz="1800" b="1" dirty="0" err="1">
                  <a:solidFill>
                    <a:schemeClr val="lt1"/>
                  </a:solidFill>
                </a:rPr>
                <a:t>fill</a:t>
              </a:r>
              <a:r>
                <a:rPr lang="es-MX" sz="1800" b="1" dirty="0">
                  <a:solidFill>
                    <a:schemeClr val="lt1"/>
                  </a:solidFill>
                </a:rPr>
                <a:t>=</a:t>
              </a:r>
              <a:r>
                <a:rPr lang="es-MX" sz="1800" b="1" dirty="0" err="1">
                  <a:solidFill>
                    <a:schemeClr val="lt1"/>
                  </a:solidFill>
                </a:rPr>
                <a:t>Poblacion</a:t>
              </a:r>
              <a:r>
                <a:rPr lang="es-MX" sz="1800" b="1" dirty="0">
                  <a:solidFill>
                    <a:schemeClr val="lt1"/>
                  </a:solidFill>
                </a:rPr>
                <a:t>/Hogares))+</a:t>
              </a:r>
            </a:p>
            <a:p>
              <a:pPr lvl="0">
                <a:lnSpc>
                  <a:spcPct val="90000"/>
                </a:lnSpc>
              </a:pPr>
              <a:r>
                <a:rPr lang="es-MX" sz="1800" b="1" dirty="0">
                  <a:solidFill>
                    <a:schemeClr val="lt1"/>
                  </a:solidFill>
                </a:rPr>
                <a:t>  </a:t>
              </a:r>
              <a:r>
                <a:rPr lang="es-MX" sz="1800" b="1" dirty="0" err="1">
                  <a:solidFill>
                    <a:schemeClr val="lt1"/>
                  </a:solidFill>
                </a:rPr>
                <a:t>labs</a:t>
              </a:r>
              <a:r>
                <a:rPr lang="es-MX" sz="1800" b="1" dirty="0">
                  <a:solidFill>
                    <a:schemeClr val="lt1"/>
                  </a:solidFill>
                </a:rPr>
                <a:t>(</a:t>
              </a:r>
              <a:r>
                <a:rPr lang="es-MX" sz="1800" b="1" dirty="0" err="1">
                  <a:solidFill>
                    <a:schemeClr val="lt1"/>
                  </a:solidFill>
                </a:rPr>
                <a:t>fill</a:t>
              </a:r>
              <a:r>
                <a:rPr lang="es-MX" sz="1800" b="1" dirty="0">
                  <a:solidFill>
                    <a:schemeClr val="lt1"/>
                  </a:solidFill>
                </a:rPr>
                <a:t>="Personas x Hogar")</a:t>
              </a:r>
              <a:endParaRPr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885277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88;p13"/>
          <p:cNvSpPr txBox="1"/>
          <p:nvPr/>
        </p:nvSpPr>
        <p:spPr>
          <a:xfrm>
            <a:off x="256250" y="201916"/>
            <a:ext cx="6029700" cy="4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s-MX" sz="3000" b="1" dirty="0">
                <a:solidFill>
                  <a:srgbClr val="45637F"/>
                </a:solidFill>
                <a:latin typeface="Rubik"/>
                <a:ea typeface="Rubik"/>
                <a:cs typeface="Rubik"/>
                <a:sym typeface="Rubik"/>
              </a:rPr>
              <a:t>Datos georreferenciados</a:t>
            </a:r>
            <a:endParaRPr sz="3000" b="1" i="0" u="none" strike="noStrike" cap="none" dirty="0">
              <a:solidFill>
                <a:srgbClr val="45637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" name="Google Shape;192;p13"/>
          <p:cNvSpPr txBox="1"/>
          <p:nvPr/>
        </p:nvSpPr>
        <p:spPr>
          <a:xfrm>
            <a:off x="348344" y="637565"/>
            <a:ext cx="704305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Graficar 2 capas distintas (</a:t>
            </a:r>
            <a:r>
              <a:rPr lang="es-MX" sz="2400" b="1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Librerría</a:t>
            </a:r>
            <a:r>
              <a:rPr lang="es-MX" sz="2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MX" sz="2400" b="1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ggplot</a:t>
            </a:r>
            <a:r>
              <a:rPr lang="es-MX" sz="2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24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" name="Google Shape;193;p13"/>
          <p:cNvCxnSpPr/>
          <p:nvPr/>
        </p:nvCxnSpPr>
        <p:spPr>
          <a:xfrm>
            <a:off x="348345" y="1083781"/>
            <a:ext cx="7615634" cy="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0" name="CuadroTexto 9"/>
          <p:cNvSpPr txBox="1"/>
          <p:nvPr/>
        </p:nvSpPr>
        <p:spPr>
          <a:xfrm>
            <a:off x="348344" y="1529998"/>
            <a:ext cx="7707084" cy="1026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MX" dirty="0">
                <a:latin typeface="Rubik" panose="020B0604020202020204" charset="0"/>
                <a:cs typeface="Rubik" panose="020B0604020202020204" charset="0"/>
              </a:rPr>
              <a:t>R y </a:t>
            </a:r>
            <a:r>
              <a:rPr lang="es-MX" dirty="0" err="1">
                <a:latin typeface="Rubik" panose="020B0604020202020204" charset="0"/>
                <a:cs typeface="Rubik" panose="020B0604020202020204" charset="0"/>
              </a:rPr>
              <a:t>Ggplot</a:t>
            </a:r>
            <a:r>
              <a:rPr lang="es-MX" dirty="0">
                <a:latin typeface="Rubik" panose="020B0604020202020204" charset="0"/>
                <a:cs typeface="Rubik" panose="020B0604020202020204" charset="0"/>
              </a:rPr>
              <a:t> nos permiten poner distintas capas. Al gráfico anterior, vamos a agregarles las ubicaciones de los Hospitales en la Ciudad de </a:t>
            </a:r>
            <a:r>
              <a:rPr lang="es-MX" dirty="0" err="1">
                <a:latin typeface="Rubik" panose="020B0604020202020204" charset="0"/>
                <a:cs typeface="Rubik" panose="020B0604020202020204" charset="0"/>
              </a:rPr>
              <a:t>Bienos</a:t>
            </a:r>
            <a:r>
              <a:rPr lang="es-MX" dirty="0">
                <a:latin typeface="Rubik" panose="020B0604020202020204" charset="0"/>
                <a:cs typeface="Rubik" panose="020B0604020202020204" charset="0"/>
              </a:rPr>
              <a:t> Aires (Estos datos se pueden descargar de  </a:t>
            </a:r>
            <a:r>
              <a:rPr lang="es-AR" dirty="0">
                <a:latin typeface="Rubik" panose="020B0604020202020204" charset="0"/>
                <a:cs typeface="Rubik" panose="020B0604020202020204" charset="0"/>
                <a:hlinkClick r:id="rId2"/>
              </a:rPr>
              <a:t>https://data.buenosaires.gob.ar/</a:t>
            </a:r>
            <a:r>
              <a:rPr lang="es-AR" dirty="0">
                <a:latin typeface="Rubik" panose="020B0604020202020204" charset="0"/>
                <a:cs typeface="Rubik" panose="020B0604020202020204" charset="0"/>
              </a:rPr>
              <a:t>)</a:t>
            </a:r>
          </a:p>
        </p:txBody>
      </p:sp>
      <p:grpSp>
        <p:nvGrpSpPr>
          <p:cNvPr id="11" name="Google Shape;189;p13"/>
          <p:cNvGrpSpPr/>
          <p:nvPr/>
        </p:nvGrpSpPr>
        <p:grpSpPr>
          <a:xfrm>
            <a:off x="348344" y="3002713"/>
            <a:ext cx="6444344" cy="578687"/>
            <a:chOff x="0" y="192315"/>
            <a:chExt cx="6444344" cy="638625"/>
          </a:xfrm>
        </p:grpSpPr>
        <p:sp>
          <p:nvSpPr>
            <p:cNvPr id="12" name="Google Shape;190;p13"/>
            <p:cNvSpPr/>
            <p:nvPr/>
          </p:nvSpPr>
          <p:spPr>
            <a:xfrm>
              <a:off x="0" y="192315"/>
              <a:ext cx="6444344" cy="638625"/>
            </a:xfrm>
            <a:prstGeom prst="roundRect">
              <a:avLst>
                <a:gd name="adj" fmla="val 16667"/>
              </a:avLst>
            </a:prstGeom>
            <a:solidFill>
              <a:srgbClr val="1E4E79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91;p13"/>
            <p:cNvSpPr txBox="1"/>
            <p:nvPr/>
          </p:nvSpPr>
          <p:spPr>
            <a:xfrm>
              <a:off x="31175" y="223490"/>
              <a:ext cx="6381994" cy="5762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6200" tIns="76200" rIns="76200" bIns="76200" anchor="ctr" anchorCtr="0">
              <a:noAutofit/>
            </a:bodyPr>
            <a:lstStyle/>
            <a:p>
              <a:pPr lvl="0">
                <a:lnSpc>
                  <a:spcPct val="90000"/>
                </a:lnSpc>
              </a:pPr>
              <a:r>
                <a:rPr lang="es-MX" sz="2000" b="1" dirty="0">
                  <a:solidFill>
                    <a:schemeClr val="lt1"/>
                  </a:solidFill>
                </a:rPr>
                <a:t>&gt; </a:t>
              </a:r>
              <a:r>
                <a:rPr lang="es-MX" sz="2000" b="1" dirty="0" err="1">
                  <a:solidFill>
                    <a:schemeClr val="lt1"/>
                  </a:solidFill>
                </a:rPr>
                <a:t>st_read</a:t>
              </a:r>
              <a:r>
                <a:rPr lang="es-MX" sz="2000" b="1" dirty="0">
                  <a:solidFill>
                    <a:schemeClr val="lt1"/>
                  </a:solidFill>
                </a:rPr>
                <a:t>(“</a:t>
              </a:r>
              <a:r>
                <a:rPr lang="es-MX" sz="2000" b="1" dirty="0" err="1">
                  <a:solidFill>
                    <a:schemeClr val="lt1"/>
                  </a:solidFill>
                </a:rPr>
                <a:t>Hospitales.shp</a:t>
              </a:r>
              <a:r>
                <a:rPr lang="es-MX" sz="2000" b="1" dirty="0">
                  <a:solidFill>
                    <a:schemeClr val="lt1"/>
                  </a:solidFill>
                </a:rPr>
                <a:t>")</a:t>
              </a: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34451924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8914" y="1633125"/>
            <a:ext cx="4292024" cy="3004416"/>
          </a:xfrm>
          <a:prstGeom prst="rect">
            <a:avLst/>
          </a:prstGeom>
        </p:spPr>
      </p:pic>
      <p:sp>
        <p:nvSpPr>
          <p:cNvPr id="2" name="Google Shape;188;p13"/>
          <p:cNvSpPr txBox="1"/>
          <p:nvPr/>
        </p:nvSpPr>
        <p:spPr>
          <a:xfrm>
            <a:off x="256250" y="201916"/>
            <a:ext cx="6029700" cy="4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s-MX" sz="3000" b="1" dirty="0">
                <a:solidFill>
                  <a:srgbClr val="45637F"/>
                </a:solidFill>
                <a:latin typeface="Rubik"/>
                <a:ea typeface="Rubik"/>
                <a:cs typeface="Rubik"/>
                <a:sym typeface="Rubik"/>
              </a:rPr>
              <a:t>Datos georreferenciados</a:t>
            </a:r>
            <a:endParaRPr sz="3000" b="1" i="0" u="none" strike="noStrike" cap="none" dirty="0">
              <a:solidFill>
                <a:srgbClr val="45637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" name="Google Shape;192;p13"/>
          <p:cNvSpPr txBox="1"/>
          <p:nvPr/>
        </p:nvSpPr>
        <p:spPr>
          <a:xfrm>
            <a:off x="348344" y="637565"/>
            <a:ext cx="704305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Graficar 2 capas distintas (</a:t>
            </a:r>
            <a:r>
              <a:rPr lang="es-MX" sz="2400" b="1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Librerría</a:t>
            </a:r>
            <a:r>
              <a:rPr lang="es-MX" sz="2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MX" sz="2400" b="1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ggplot</a:t>
            </a:r>
            <a:r>
              <a:rPr lang="es-MX" sz="2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24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" name="Google Shape;193;p13"/>
          <p:cNvCxnSpPr/>
          <p:nvPr/>
        </p:nvCxnSpPr>
        <p:spPr>
          <a:xfrm>
            <a:off x="348345" y="1083781"/>
            <a:ext cx="7615634" cy="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5" name="Google Shape;189;p13"/>
          <p:cNvGrpSpPr/>
          <p:nvPr/>
        </p:nvGrpSpPr>
        <p:grpSpPr>
          <a:xfrm>
            <a:off x="348343" y="1202652"/>
            <a:ext cx="8588827" cy="571719"/>
            <a:chOff x="0" y="192315"/>
            <a:chExt cx="6444344" cy="638625"/>
          </a:xfrm>
        </p:grpSpPr>
        <p:sp>
          <p:nvSpPr>
            <p:cNvPr id="6" name="Google Shape;190;p13"/>
            <p:cNvSpPr/>
            <p:nvPr/>
          </p:nvSpPr>
          <p:spPr>
            <a:xfrm>
              <a:off x="0" y="192315"/>
              <a:ext cx="6444344" cy="638625"/>
            </a:xfrm>
            <a:prstGeom prst="roundRect">
              <a:avLst>
                <a:gd name="adj" fmla="val 16667"/>
              </a:avLst>
            </a:prstGeom>
            <a:solidFill>
              <a:srgbClr val="1E4E79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91;p13"/>
            <p:cNvSpPr txBox="1"/>
            <p:nvPr/>
          </p:nvSpPr>
          <p:spPr>
            <a:xfrm>
              <a:off x="31175" y="223490"/>
              <a:ext cx="6381994" cy="5762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6200" tIns="76200" rIns="76200" bIns="76200" anchor="ctr" anchorCtr="0">
              <a:noAutofit/>
            </a:bodyPr>
            <a:lstStyle/>
            <a:p>
              <a:pPr lvl="0">
                <a:lnSpc>
                  <a:spcPct val="90000"/>
                </a:lnSpc>
              </a:pPr>
              <a:r>
                <a:rPr lang="es-MX" sz="2000" b="1" dirty="0">
                  <a:solidFill>
                    <a:schemeClr val="lt1"/>
                  </a:solidFill>
                </a:rPr>
                <a:t>&gt; </a:t>
              </a:r>
              <a:r>
                <a:rPr lang="es-MX" sz="2000" b="1" dirty="0" err="1">
                  <a:solidFill>
                    <a:schemeClr val="lt1"/>
                  </a:solidFill>
                </a:rPr>
                <a:t>ggplot</a:t>
              </a:r>
              <a:r>
                <a:rPr lang="es-MX" sz="2000" b="1" dirty="0">
                  <a:solidFill>
                    <a:schemeClr val="lt1"/>
                  </a:solidFill>
                </a:rPr>
                <a:t>() + </a:t>
              </a:r>
              <a:r>
                <a:rPr lang="es-MX" sz="2000" b="1" dirty="0" err="1">
                  <a:solidFill>
                    <a:schemeClr val="lt1"/>
                  </a:solidFill>
                </a:rPr>
                <a:t>geom_sf</a:t>
              </a:r>
              <a:r>
                <a:rPr lang="es-MX" sz="2000" b="1" dirty="0">
                  <a:solidFill>
                    <a:schemeClr val="lt1"/>
                  </a:solidFill>
                </a:rPr>
                <a:t>(data =</a:t>
              </a:r>
              <a:r>
                <a:rPr lang="es-MX" sz="2000" b="1" dirty="0" err="1">
                  <a:solidFill>
                    <a:schemeClr val="lt1"/>
                  </a:solidFill>
                </a:rPr>
                <a:t>Datos_comuna</a:t>
              </a:r>
              <a:r>
                <a:rPr lang="es-MX" sz="2000" b="1" dirty="0">
                  <a:solidFill>
                    <a:schemeClr val="lt1"/>
                  </a:solidFill>
                </a:rPr>
                <a:t>) + 			 	 	        </a:t>
              </a:r>
              <a:r>
                <a:rPr lang="es-MX" sz="2000" b="1" dirty="0" err="1">
                  <a:solidFill>
                    <a:schemeClr val="lt1"/>
                  </a:solidFill>
                </a:rPr>
                <a:t>geom_sf</a:t>
              </a:r>
              <a:r>
                <a:rPr lang="es-MX" sz="2000" b="1" dirty="0">
                  <a:solidFill>
                    <a:schemeClr val="lt1"/>
                  </a:solidFill>
                </a:rPr>
                <a:t>(data=Hospitales))</a:t>
              </a: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40541157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188;p13"/>
          <p:cNvSpPr txBox="1"/>
          <p:nvPr/>
        </p:nvSpPr>
        <p:spPr>
          <a:xfrm>
            <a:off x="256250" y="201916"/>
            <a:ext cx="6029700" cy="4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s-MX" sz="3000" b="1" i="0" u="none" strike="noStrike" cap="none" dirty="0">
                <a:solidFill>
                  <a:srgbClr val="45637F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Visualización de datos</a:t>
            </a:r>
            <a:endParaRPr sz="3000" b="1" i="0" u="none" strike="noStrike" cap="none" dirty="0">
              <a:solidFill>
                <a:srgbClr val="45637F"/>
              </a:solidFill>
              <a:latin typeface="Rubik" panose="020B0604020202020204" charset="-79"/>
              <a:ea typeface="Rubik"/>
              <a:cs typeface="Rubik" panose="020B0604020202020204" charset="-79"/>
              <a:sym typeface="Rubik"/>
            </a:endParaRPr>
          </a:p>
        </p:txBody>
      </p:sp>
      <p:sp>
        <p:nvSpPr>
          <p:cNvPr id="21" name="Google Shape;192;p13"/>
          <p:cNvSpPr txBox="1"/>
          <p:nvPr/>
        </p:nvSpPr>
        <p:spPr>
          <a:xfrm>
            <a:off x="256251" y="754922"/>
            <a:ext cx="3320141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400" b="1" i="0" u="none" strike="noStrike" cap="none" dirty="0">
                <a:solidFill>
                  <a:srgbClr val="000000"/>
                </a:solidFill>
                <a:latin typeface="Rubik" panose="020B0604020202020204" charset="-79"/>
                <a:cs typeface="Rubik" panose="020B0604020202020204" charset="-79"/>
                <a:sym typeface="Arial"/>
              </a:rPr>
              <a:t>Scatterplot</a:t>
            </a:r>
            <a:endParaRPr sz="2400" b="1" i="0" u="none" strike="noStrike" cap="none" dirty="0">
              <a:solidFill>
                <a:srgbClr val="000000"/>
              </a:solidFill>
              <a:latin typeface="Rubik" panose="020B0604020202020204" charset="-79"/>
              <a:cs typeface="Rubik" panose="020B0604020202020204" charset="-79"/>
              <a:sym typeface="Arial"/>
            </a:endParaRPr>
          </a:p>
        </p:txBody>
      </p:sp>
      <p:cxnSp>
        <p:nvCxnSpPr>
          <p:cNvPr id="22" name="Google Shape;193;p13"/>
          <p:cNvCxnSpPr/>
          <p:nvPr/>
        </p:nvCxnSpPr>
        <p:spPr>
          <a:xfrm>
            <a:off x="256252" y="1201138"/>
            <a:ext cx="7908128" cy="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53" name="Grupo 52"/>
          <p:cNvGrpSpPr/>
          <p:nvPr/>
        </p:nvGrpSpPr>
        <p:grpSpPr>
          <a:xfrm>
            <a:off x="3322375" y="1567109"/>
            <a:ext cx="5724521" cy="2567461"/>
            <a:chOff x="2207820" y="1567109"/>
            <a:chExt cx="6927900" cy="2567461"/>
          </a:xfrm>
        </p:grpSpPr>
        <p:grpSp>
          <p:nvGrpSpPr>
            <p:cNvPr id="54" name="Group 11"/>
            <p:cNvGrpSpPr>
              <a:grpSpLocks/>
            </p:cNvGrpSpPr>
            <p:nvPr/>
          </p:nvGrpSpPr>
          <p:grpSpPr bwMode="auto">
            <a:xfrm>
              <a:off x="2207820" y="1846191"/>
              <a:ext cx="682824" cy="1995485"/>
              <a:chOff x="6350744" y="3798025"/>
              <a:chExt cx="1820600" cy="5320937"/>
            </a:xfrm>
          </p:grpSpPr>
          <p:cxnSp>
            <p:nvCxnSpPr>
              <p:cNvPr id="79" name="Straight Connector 98"/>
              <p:cNvCxnSpPr/>
              <p:nvPr/>
            </p:nvCxnSpPr>
            <p:spPr>
              <a:xfrm rot="5400000">
                <a:off x="7261044" y="2918206"/>
                <a:ext cx="0" cy="18206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3"/>
              <p:cNvCxnSpPr/>
              <p:nvPr/>
            </p:nvCxnSpPr>
            <p:spPr>
              <a:xfrm flipH="1">
                <a:off x="6350744" y="3798025"/>
                <a:ext cx="61794" cy="527650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99"/>
              <p:cNvCxnSpPr/>
              <p:nvPr/>
            </p:nvCxnSpPr>
            <p:spPr>
              <a:xfrm rot="5400000">
                <a:off x="7261045" y="5598985"/>
                <a:ext cx="0" cy="182059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100"/>
              <p:cNvCxnSpPr/>
              <p:nvPr/>
            </p:nvCxnSpPr>
            <p:spPr>
              <a:xfrm rot="5400000">
                <a:off x="7261044" y="8208662"/>
                <a:ext cx="0" cy="18206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5" name="Rounded Rectangle 36"/>
            <p:cNvSpPr/>
            <p:nvPr/>
          </p:nvSpPr>
          <p:spPr>
            <a:xfrm>
              <a:off x="2890644" y="1679624"/>
              <a:ext cx="1872112" cy="373856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75000"/>
              </a:schemeClr>
            </a:solidFill>
            <a:effectLst/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rgbClr r="0" g="0" b="0"/>
            </a:effectRef>
            <a:fontRef idx="minor">
              <a:schemeClr val="lt1"/>
            </a:fontRef>
          </p:style>
          <p:txBody>
            <a:bodyPr lIns="18075" tIns="18075" rIns="18075" bIns="18075" spcCol="1270" anchor="ctr"/>
            <a:lstStyle/>
            <a:p>
              <a:pPr algn="ctr" defTabSz="355591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en-US" sz="1200" dirty="0" err="1">
                  <a:solidFill>
                    <a:srgbClr val="FFFFFF"/>
                  </a:solidFill>
                  <a:latin typeface="Rubik" panose="020B0604020202020204" charset="-79"/>
                  <a:cs typeface="Rubik" panose="020B0604020202020204" charset="-79"/>
                </a:rPr>
                <a:t>Relación</a:t>
              </a:r>
              <a:r>
                <a:rPr lang="en-US" sz="1200" dirty="0">
                  <a:solidFill>
                    <a:srgbClr val="FFFFFF"/>
                  </a:solidFill>
                  <a:latin typeface="Rubik" panose="020B0604020202020204" charset="-79"/>
                  <a:cs typeface="Rubik" panose="020B0604020202020204" charset="-79"/>
                </a:rPr>
                <a:t> entre dos variables</a:t>
              </a:r>
            </a:p>
          </p:txBody>
        </p:sp>
        <p:sp>
          <p:nvSpPr>
            <p:cNvPr id="56" name="Rounded Rectangle 37"/>
            <p:cNvSpPr/>
            <p:nvPr/>
          </p:nvSpPr>
          <p:spPr>
            <a:xfrm>
              <a:off x="2892430" y="2696295"/>
              <a:ext cx="1872112" cy="373856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60000"/>
                <a:lumOff val="40000"/>
              </a:schemeClr>
            </a:solidFill>
            <a:effectLst/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rgbClr r="0" g="0" b="0"/>
            </a:effectRef>
            <a:fontRef idx="minor">
              <a:schemeClr val="lt1"/>
            </a:fontRef>
          </p:style>
          <p:txBody>
            <a:bodyPr lIns="18075" tIns="18075" rIns="18075" bIns="18075" spcCol="1270" anchor="ctr"/>
            <a:lstStyle/>
            <a:p>
              <a:pPr algn="ctr" defTabSz="355591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en-US" sz="1200" dirty="0" err="1">
                  <a:solidFill>
                    <a:srgbClr val="FFFFFF"/>
                  </a:solidFill>
                  <a:latin typeface="Rubik" panose="020B0604020202020204" charset="-79"/>
                  <a:cs typeface="Rubik" panose="020B0604020202020204" charset="-79"/>
                </a:rPr>
                <a:t>Ambas</a:t>
              </a:r>
              <a:r>
                <a:rPr lang="en-US" sz="1200" dirty="0">
                  <a:solidFill>
                    <a:srgbClr val="FFFFFF"/>
                  </a:solidFill>
                  <a:latin typeface="Rubik" panose="020B0604020202020204" charset="-79"/>
                  <a:cs typeface="Rubik" panose="020B0604020202020204" charset="-79"/>
                </a:rPr>
                <a:t> variables </a:t>
              </a:r>
              <a:r>
                <a:rPr lang="en-US" sz="1200" dirty="0" err="1">
                  <a:solidFill>
                    <a:srgbClr val="FFFFFF"/>
                  </a:solidFill>
                  <a:latin typeface="Rubik" panose="020B0604020202020204" charset="-79"/>
                  <a:cs typeface="Rubik" panose="020B0604020202020204" charset="-79"/>
                </a:rPr>
                <a:t>numéricas</a:t>
              </a:r>
              <a:endParaRPr lang="en-US" sz="1200" dirty="0">
                <a:solidFill>
                  <a:srgbClr val="FFFFFF"/>
                </a:solidFill>
                <a:latin typeface="Rubik" panose="020B0604020202020204" charset="-79"/>
                <a:cs typeface="Rubik" panose="020B0604020202020204" charset="-79"/>
              </a:endParaRPr>
            </a:p>
          </p:txBody>
        </p:sp>
        <p:sp>
          <p:nvSpPr>
            <p:cNvPr id="57" name="Rounded Rectangle 38"/>
            <p:cNvSpPr/>
            <p:nvPr/>
          </p:nvSpPr>
          <p:spPr>
            <a:xfrm>
              <a:off x="2892430" y="3662487"/>
              <a:ext cx="1872112" cy="373261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40000"/>
                <a:lumOff val="60000"/>
              </a:schemeClr>
            </a:solidFill>
            <a:effectLst/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rgbClr r="0" g="0" b="0"/>
            </a:effectRef>
            <a:fontRef idx="minor">
              <a:schemeClr val="lt1"/>
            </a:fontRef>
          </p:style>
          <p:txBody>
            <a:bodyPr lIns="18075" tIns="18075" rIns="18075" bIns="18075" spcCol="1270" anchor="ctr"/>
            <a:lstStyle/>
            <a:p>
              <a:pPr algn="ctr" defTabSz="355591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en-US" sz="1200" dirty="0" err="1">
                  <a:solidFill>
                    <a:srgbClr val="FFFFFF"/>
                  </a:solidFill>
                  <a:latin typeface="Rubik" panose="020B0604020202020204" charset="-79"/>
                  <a:cs typeface="Rubik" panose="020B0604020202020204" charset="-79"/>
                </a:rPr>
                <a:t>Sirve</a:t>
              </a:r>
              <a:r>
                <a:rPr lang="en-US" sz="1200" dirty="0">
                  <a:solidFill>
                    <a:srgbClr val="FFFFFF"/>
                  </a:solidFill>
                  <a:latin typeface="Rubik" panose="020B0604020202020204" charset="-79"/>
                  <a:cs typeface="Rubik" panose="020B0604020202020204" charset="-79"/>
                </a:rPr>
                <a:t> para detector valores </a:t>
              </a:r>
              <a:r>
                <a:rPr lang="en-US" sz="1200" dirty="0" err="1">
                  <a:solidFill>
                    <a:srgbClr val="FFFFFF"/>
                  </a:solidFill>
                  <a:latin typeface="Rubik" panose="020B0604020202020204" charset="-79"/>
                  <a:cs typeface="Rubik" panose="020B0604020202020204" charset="-79"/>
                </a:rPr>
                <a:t>atípicos</a:t>
              </a:r>
              <a:endParaRPr lang="en-US" sz="1200" dirty="0">
                <a:solidFill>
                  <a:srgbClr val="FFFFFF"/>
                </a:solidFill>
                <a:latin typeface="Rubik" panose="020B0604020202020204" charset="-79"/>
                <a:cs typeface="Rubik" panose="020B0604020202020204" charset="-79"/>
              </a:endParaRPr>
            </a:p>
          </p:txBody>
        </p:sp>
        <p:cxnSp>
          <p:nvCxnSpPr>
            <p:cNvPr id="58" name="Straight Connector 76"/>
            <p:cNvCxnSpPr/>
            <p:nvPr/>
          </p:nvCxnSpPr>
          <p:spPr>
            <a:xfrm flipH="1">
              <a:off x="4705010" y="3841675"/>
              <a:ext cx="204192" cy="0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Left Bracket 77"/>
            <p:cNvSpPr/>
            <p:nvPr/>
          </p:nvSpPr>
          <p:spPr>
            <a:xfrm>
              <a:off x="4911584" y="3552949"/>
              <a:ext cx="61913" cy="581621"/>
            </a:xfrm>
            <a:prstGeom prst="leftBracket">
              <a:avLst>
                <a:gd name="adj" fmla="val 65305"/>
              </a:avLst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defTabSz="685663">
                <a:defRPr/>
              </a:pPr>
              <a:endParaRPr lang="en-US" sz="800">
                <a:latin typeface="Rubik" panose="020B0604020202020204" charset="-79"/>
                <a:cs typeface="Rubik" panose="020B0604020202020204" charset="-79"/>
              </a:endParaRPr>
            </a:p>
          </p:txBody>
        </p:sp>
        <p:cxnSp>
          <p:nvCxnSpPr>
            <p:cNvPr id="61" name="Straight Connector 79"/>
            <p:cNvCxnSpPr/>
            <p:nvPr/>
          </p:nvCxnSpPr>
          <p:spPr>
            <a:xfrm>
              <a:off x="4966948" y="3552950"/>
              <a:ext cx="3657402" cy="0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80"/>
            <p:cNvCxnSpPr/>
            <p:nvPr/>
          </p:nvCxnSpPr>
          <p:spPr>
            <a:xfrm>
              <a:off x="4966948" y="4134570"/>
              <a:ext cx="3657402" cy="0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84"/>
            <p:cNvCxnSpPr/>
            <p:nvPr/>
          </p:nvCxnSpPr>
          <p:spPr>
            <a:xfrm flipH="1">
              <a:off x="4705010" y="2863444"/>
              <a:ext cx="204192" cy="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Left Bracket 85"/>
            <p:cNvSpPr/>
            <p:nvPr/>
          </p:nvSpPr>
          <p:spPr>
            <a:xfrm>
              <a:off x="4909202" y="2586162"/>
              <a:ext cx="61913" cy="581621"/>
            </a:xfrm>
            <a:prstGeom prst="leftBracket">
              <a:avLst>
                <a:gd name="adj" fmla="val 65305"/>
              </a:avLst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defTabSz="685663">
                <a:defRPr/>
              </a:pPr>
              <a:endParaRPr lang="en-US" sz="800">
                <a:latin typeface="Rubik" panose="020B0604020202020204" charset="-79"/>
                <a:cs typeface="Rubik" panose="020B0604020202020204" charset="-79"/>
              </a:endParaRPr>
            </a:p>
          </p:txBody>
        </p:sp>
        <p:cxnSp>
          <p:nvCxnSpPr>
            <p:cNvPr id="66" name="Straight Connector 87"/>
            <p:cNvCxnSpPr/>
            <p:nvPr/>
          </p:nvCxnSpPr>
          <p:spPr>
            <a:xfrm>
              <a:off x="4964567" y="2586162"/>
              <a:ext cx="3659783" cy="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88"/>
            <p:cNvCxnSpPr/>
            <p:nvPr/>
          </p:nvCxnSpPr>
          <p:spPr>
            <a:xfrm>
              <a:off x="4964567" y="3167783"/>
              <a:ext cx="3659783" cy="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92"/>
            <p:cNvCxnSpPr/>
            <p:nvPr/>
          </p:nvCxnSpPr>
          <p:spPr>
            <a:xfrm flipH="1">
              <a:off x="4705010" y="1864410"/>
              <a:ext cx="204192" cy="0"/>
            </a:xfrm>
            <a:prstGeom prst="line">
              <a:avLst/>
            </a:prstGeom>
            <a:ln w="317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Left Bracket 93"/>
            <p:cNvSpPr/>
            <p:nvPr/>
          </p:nvSpPr>
          <p:spPr>
            <a:xfrm>
              <a:off x="4909202" y="1567109"/>
              <a:ext cx="61913" cy="581621"/>
            </a:xfrm>
            <a:prstGeom prst="leftBracket">
              <a:avLst>
                <a:gd name="adj" fmla="val 65305"/>
              </a:avLst>
            </a:prstGeom>
            <a:ln w="31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defTabSz="685663">
                <a:defRPr/>
              </a:pPr>
              <a:endParaRPr lang="en-US" sz="800">
                <a:latin typeface="Rubik" panose="020B0604020202020204" charset="-79"/>
                <a:cs typeface="Rubik" panose="020B0604020202020204" charset="-79"/>
              </a:endParaRPr>
            </a:p>
          </p:txBody>
        </p:sp>
        <p:cxnSp>
          <p:nvCxnSpPr>
            <p:cNvPr id="71" name="Straight Connector 95"/>
            <p:cNvCxnSpPr/>
            <p:nvPr/>
          </p:nvCxnSpPr>
          <p:spPr>
            <a:xfrm>
              <a:off x="4964567" y="1567110"/>
              <a:ext cx="3659783" cy="0"/>
            </a:xfrm>
            <a:prstGeom prst="line">
              <a:avLst/>
            </a:prstGeom>
            <a:ln w="3175">
              <a:solidFill>
                <a:schemeClr val="accent1">
                  <a:lumMod val="7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96"/>
            <p:cNvCxnSpPr/>
            <p:nvPr/>
          </p:nvCxnSpPr>
          <p:spPr>
            <a:xfrm>
              <a:off x="4964567" y="2148730"/>
              <a:ext cx="3659783" cy="0"/>
            </a:xfrm>
            <a:prstGeom prst="line">
              <a:avLst/>
            </a:prstGeom>
            <a:ln w="3175">
              <a:solidFill>
                <a:schemeClr val="accent1">
                  <a:lumMod val="7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Subtitle 2"/>
            <p:cNvSpPr txBox="1">
              <a:spLocks/>
            </p:cNvSpPr>
            <p:nvPr/>
          </p:nvSpPr>
          <p:spPr bwMode="auto">
            <a:xfrm>
              <a:off x="4982623" y="1572071"/>
              <a:ext cx="3684192" cy="5567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68566" tIns="34283" rIns="68566" bIns="34283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Lato Light" charset="0"/>
                  <a:ea typeface="MS PGothic" panose="020B0600070205080204" pitchFamily="34" charset="-128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Lato Light" charset="0"/>
                  <a:ea typeface="MS PGothic" panose="020B0600070205080204" pitchFamily="34" charset="-128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Lato Light" charset="0"/>
                  <a:ea typeface="MS PGothic" panose="020B0600070205080204" pitchFamily="34" charset="-128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Lato Light" charset="0"/>
                  <a:ea typeface="MS PGothic" panose="020B0600070205080204" pitchFamily="34" charset="-128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Lato Light" charset="0"/>
                  <a:ea typeface="MS PGothic" panose="020B0600070205080204" pitchFamily="34" charset="-128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  <a:ea typeface="MS PGothic" panose="020B0600070205080204" pitchFamily="34" charset="-128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  <a:ea typeface="MS PGothic" panose="020B0600070205080204" pitchFamily="34" charset="-128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  <a:ea typeface="MS PGothic" panose="020B0600070205080204" pitchFamily="34" charset="-128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  <a:ea typeface="MS PGothic" panose="020B0600070205080204" pitchFamily="34" charset="-128"/>
                </a:defRPr>
              </a:lvl9pPr>
            </a:lstStyle>
            <a:p>
              <a:pPr algn="just">
                <a:lnSpc>
                  <a:spcPct val="140000"/>
                </a:lnSpc>
                <a:spcBef>
                  <a:spcPts val="750"/>
                </a:spcBef>
              </a:pPr>
              <a:r>
                <a:rPr lang="en-US" altLang="es-AR" sz="1200" dirty="0">
                  <a:solidFill>
                    <a:schemeClr val="bg1">
                      <a:lumMod val="50000"/>
                    </a:schemeClr>
                  </a:solidFill>
                  <a:latin typeface="Rubik" panose="020B0604020202020204" charset="-79"/>
                  <a:cs typeface="Rubik" panose="020B0604020202020204" charset="-79"/>
                </a:rPr>
                <a:t>Nos </a:t>
              </a:r>
              <a:r>
                <a:rPr lang="en-US" altLang="es-AR" sz="1200" dirty="0" err="1">
                  <a:solidFill>
                    <a:schemeClr val="bg1">
                      <a:lumMod val="50000"/>
                    </a:schemeClr>
                  </a:solidFill>
                  <a:latin typeface="Rubik" panose="020B0604020202020204" charset="-79"/>
                  <a:cs typeface="Rubik" panose="020B0604020202020204" charset="-79"/>
                </a:rPr>
                <a:t>permite</a:t>
              </a:r>
              <a:r>
                <a:rPr lang="en-US" altLang="es-AR" sz="1200" dirty="0">
                  <a:solidFill>
                    <a:schemeClr val="bg1">
                      <a:lumMod val="50000"/>
                    </a:schemeClr>
                  </a:solidFill>
                  <a:latin typeface="Rubik" panose="020B0604020202020204" charset="-79"/>
                  <a:cs typeface="Rubik" panose="020B0604020202020204" charset="-79"/>
                </a:rPr>
                <a:t> ver que </a:t>
              </a:r>
              <a:r>
                <a:rPr lang="en-US" altLang="es-AR" sz="1200" dirty="0" err="1">
                  <a:solidFill>
                    <a:schemeClr val="bg1">
                      <a:lumMod val="50000"/>
                    </a:schemeClr>
                  </a:solidFill>
                  <a:latin typeface="Rubik" panose="020B0604020202020204" charset="-79"/>
                  <a:cs typeface="Rubik" panose="020B0604020202020204" charset="-79"/>
                </a:rPr>
                <a:t>tipo</a:t>
              </a:r>
              <a:r>
                <a:rPr lang="en-US" altLang="es-AR" sz="1200" dirty="0">
                  <a:solidFill>
                    <a:schemeClr val="bg1">
                      <a:lumMod val="50000"/>
                    </a:schemeClr>
                  </a:solidFill>
                  <a:latin typeface="Rubik" panose="020B0604020202020204" charset="-79"/>
                  <a:cs typeface="Rubik" panose="020B0604020202020204" charset="-79"/>
                </a:rPr>
                <a:t> de </a:t>
              </a:r>
              <a:r>
                <a:rPr lang="en-US" altLang="es-AR" sz="1200" dirty="0" err="1">
                  <a:solidFill>
                    <a:schemeClr val="bg1">
                      <a:lumMod val="50000"/>
                    </a:schemeClr>
                  </a:solidFill>
                  <a:latin typeface="Rubik" panose="020B0604020202020204" charset="-79"/>
                  <a:cs typeface="Rubik" panose="020B0604020202020204" charset="-79"/>
                </a:rPr>
                <a:t>relación</a:t>
              </a:r>
              <a:r>
                <a:rPr lang="en-US" altLang="es-AR" sz="1200" dirty="0">
                  <a:solidFill>
                    <a:schemeClr val="bg1">
                      <a:lumMod val="50000"/>
                    </a:schemeClr>
                  </a:solidFill>
                  <a:latin typeface="Rubik" panose="020B0604020202020204" charset="-79"/>
                  <a:cs typeface="Rubik" panose="020B0604020202020204" charset="-79"/>
                </a:rPr>
                <a:t> </a:t>
              </a:r>
              <a:r>
                <a:rPr lang="en-US" altLang="es-AR" sz="1200" dirty="0" err="1">
                  <a:solidFill>
                    <a:schemeClr val="bg1">
                      <a:lumMod val="50000"/>
                    </a:schemeClr>
                  </a:solidFill>
                  <a:latin typeface="Rubik" panose="020B0604020202020204" charset="-79"/>
                  <a:cs typeface="Rubik" panose="020B0604020202020204" charset="-79"/>
                </a:rPr>
                <a:t>existe</a:t>
              </a:r>
              <a:r>
                <a:rPr lang="en-US" altLang="es-AR" sz="1200" dirty="0">
                  <a:solidFill>
                    <a:schemeClr val="bg1">
                      <a:lumMod val="50000"/>
                    </a:schemeClr>
                  </a:solidFill>
                  <a:latin typeface="Rubik" panose="020B0604020202020204" charset="-79"/>
                  <a:cs typeface="Rubik" panose="020B0604020202020204" charset="-79"/>
                </a:rPr>
                <a:t> entre dos variables.</a:t>
              </a:r>
            </a:p>
          </p:txBody>
        </p:sp>
        <p:sp>
          <p:nvSpPr>
            <p:cNvPr id="75" name="Subtitle 2"/>
            <p:cNvSpPr txBox="1">
              <a:spLocks/>
            </p:cNvSpPr>
            <p:nvPr/>
          </p:nvSpPr>
          <p:spPr bwMode="auto">
            <a:xfrm>
              <a:off x="4940155" y="2582690"/>
              <a:ext cx="4195565" cy="5606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68566" tIns="34283" rIns="68566" bIns="34283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>
                <a:lnSpc>
                  <a:spcPct val="140000"/>
                </a:lnSpc>
                <a:spcBef>
                  <a:spcPts val="750"/>
                </a:spcBef>
                <a:defRPr sz="1200">
                  <a:solidFill>
                    <a:schemeClr val="tx1"/>
                  </a:solidFill>
                  <a:latin typeface="+mn-lt"/>
                  <a:ea typeface="MS PGothic" panose="020B0600070205080204" pitchFamily="34" charset="-128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Lato Light" charset="0"/>
                  <a:ea typeface="MS PGothic" panose="020B0600070205080204" pitchFamily="34" charset="-128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Lato Light" charset="0"/>
                  <a:ea typeface="MS PGothic" panose="020B0600070205080204" pitchFamily="34" charset="-128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Lato Light" charset="0"/>
                  <a:ea typeface="MS PGothic" panose="020B0600070205080204" pitchFamily="34" charset="-128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Lato Light" charset="0"/>
                  <a:ea typeface="MS PGothic" panose="020B0600070205080204" pitchFamily="34" charset="-128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  <a:ea typeface="MS PGothic" panose="020B0600070205080204" pitchFamily="34" charset="-128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  <a:ea typeface="MS PGothic" panose="020B0600070205080204" pitchFamily="34" charset="-128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  <a:ea typeface="MS PGothic" panose="020B0600070205080204" pitchFamily="34" charset="-128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  <a:ea typeface="MS PGothic" panose="020B0600070205080204" pitchFamily="34" charset="-128"/>
                </a:defRPr>
              </a:lvl9pPr>
            </a:lstStyle>
            <a:p>
              <a:pPr algn="just"/>
              <a:r>
                <a:rPr lang="es-MX" altLang="es-AR" dirty="0">
                  <a:solidFill>
                    <a:schemeClr val="bg1">
                      <a:lumMod val="50000"/>
                    </a:schemeClr>
                  </a:solidFill>
                  <a:latin typeface="Rubik" panose="020B0604020202020204" charset="-79"/>
                  <a:cs typeface="Rubik" panose="020B0604020202020204" charset="-79"/>
                </a:rPr>
                <a:t>Cada par de valores es un par de coordenadas y se dibujan como puntos en el plano.</a:t>
              </a:r>
              <a:endParaRPr lang="en-US" altLang="es-AR" dirty="0">
                <a:solidFill>
                  <a:schemeClr val="bg1">
                    <a:lumMod val="50000"/>
                  </a:schemeClr>
                </a:solidFill>
                <a:latin typeface="Rubik" panose="020B0604020202020204" charset="-79"/>
                <a:cs typeface="Rubik" panose="020B0604020202020204" charset="-79"/>
              </a:endParaRPr>
            </a:p>
          </p:txBody>
        </p:sp>
        <p:sp>
          <p:nvSpPr>
            <p:cNvPr id="77" name="Subtitle 2"/>
            <p:cNvSpPr txBox="1">
              <a:spLocks/>
            </p:cNvSpPr>
            <p:nvPr/>
          </p:nvSpPr>
          <p:spPr bwMode="auto">
            <a:xfrm>
              <a:off x="4940285" y="3521349"/>
              <a:ext cx="3726529" cy="5567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68566" tIns="34283" rIns="68566" bIns="34283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>
                <a:lnSpc>
                  <a:spcPct val="140000"/>
                </a:lnSpc>
                <a:spcBef>
                  <a:spcPts val="750"/>
                </a:spcBef>
                <a:defRPr sz="1200">
                  <a:solidFill>
                    <a:schemeClr val="tx1"/>
                  </a:solidFill>
                  <a:latin typeface="+mn-lt"/>
                  <a:ea typeface="MS PGothic" panose="020B0600070205080204" pitchFamily="34" charset="-128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Lato Light" charset="0"/>
                  <a:ea typeface="MS PGothic" panose="020B0600070205080204" pitchFamily="34" charset="-128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Lato Light" charset="0"/>
                  <a:ea typeface="MS PGothic" panose="020B0600070205080204" pitchFamily="34" charset="-128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Lato Light" charset="0"/>
                  <a:ea typeface="MS PGothic" panose="020B0600070205080204" pitchFamily="34" charset="-128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Lato Light" charset="0"/>
                  <a:ea typeface="MS PGothic" panose="020B0600070205080204" pitchFamily="34" charset="-128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  <a:ea typeface="MS PGothic" panose="020B0600070205080204" pitchFamily="34" charset="-128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  <a:ea typeface="MS PGothic" panose="020B0600070205080204" pitchFamily="34" charset="-128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  <a:ea typeface="MS PGothic" panose="020B0600070205080204" pitchFamily="34" charset="-128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  <a:ea typeface="MS PGothic" panose="020B0600070205080204" pitchFamily="34" charset="-128"/>
                </a:defRPr>
              </a:lvl9pPr>
            </a:lstStyle>
            <a:p>
              <a:pPr algn="just"/>
              <a:r>
                <a:rPr lang="en-US" altLang="es-AR" dirty="0">
                  <a:solidFill>
                    <a:schemeClr val="bg1">
                      <a:lumMod val="50000"/>
                    </a:schemeClr>
                  </a:solidFill>
                  <a:latin typeface="Rubik" panose="020B0604020202020204" charset="-79"/>
                  <a:cs typeface="Rubik" panose="020B0604020202020204" charset="-79"/>
                </a:rPr>
                <a:t>Es </a:t>
              </a:r>
              <a:r>
                <a:rPr lang="es-AR" altLang="es-AR" dirty="0">
                  <a:solidFill>
                    <a:schemeClr val="bg1">
                      <a:lumMod val="50000"/>
                    </a:schemeClr>
                  </a:solidFill>
                  <a:latin typeface="Rubik" panose="020B0604020202020204" charset="-79"/>
                  <a:cs typeface="Rubik" panose="020B0604020202020204" charset="-79"/>
                </a:rPr>
                <a:t>útil</a:t>
              </a:r>
              <a:r>
                <a:rPr lang="en-US" altLang="es-AR" dirty="0">
                  <a:solidFill>
                    <a:schemeClr val="bg1">
                      <a:lumMod val="50000"/>
                    </a:schemeClr>
                  </a:solidFill>
                  <a:latin typeface="Rubik" panose="020B0604020202020204" charset="-79"/>
                  <a:cs typeface="Rubik" panose="020B0604020202020204" charset="-79"/>
                </a:rPr>
                <a:t> para detector valores de las variables que se </a:t>
              </a:r>
              <a:r>
                <a:rPr lang="es-AR" altLang="es-AR" dirty="0">
                  <a:solidFill>
                    <a:schemeClr val="bg1">
                      <a:lumMod val="50000"/>
                    </a:schemeClr>
                  </a:solidFill>
                  <a:latin typeface="Rubik" panose="020B0604020202020204" charset="-79"/>
                  <a:cs typeface="Rubik" panose="020B0604020202020204" charset="-79"/>
                </a:rPr>
                <a:t>alejan</a:t>
              </a:r>
              <a:r>
                <a:rPr lang="en-US" altLang="es-AR" dirty="0">
                  <a:solidFill>
                    <a:schemeClr val="bg1">
                      <a:lumMod val="50000"/>
                    </a:schemeClr>
                  </a:solidFill>
                  <a:latin typeface="Rubik" panose="020B0604020202020204" charset="-79"/>
                  <a:cs typeface="Rubik" panose="020B0604020202020204" charset="-79"/>
                </a:rPr>
                <a:t> del resto.</a:t>
              </a:r>
            </a:p>
          </p:txBody>
        </p:sp>
      </p:grpSp>
      <p:graphicFrame>
        <p:nvGraphicFramePr>
          <p:cNvPr id="42" name="Gráfico 41">
            <a:extLst>
              <a:ext uri="{FF2B5EF4-FFF2-40B4-BE49-F238E27FC236}">
                <a16:creationId xmlns:a16="http://schemas.microsoft.com/office/drawing/2014/main" id="{74794AA6-A32E-4BCC-AE13-613279C19D22}"/>
              </a:ext>
            </a:extLst>
          </p:cNvPr>
          <p:cNvGraphicFramePr>
            <a:graphicFrameLocks/>
          </p:cNvGraphicFramePr>
          <p:nvPr/>
        </p:nvGraphicFramePr>
        <p:xfrm>
          <a:off x="23463" y="1697340"/>
          <a:ext cx="3119689" cy="23256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5108631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6"/>
          <p:cNvSpPr txBox="1"/>
          <p:nvPr/>
        </p:nvSpPr>
        <p:spPr>
          <a:xfrm>
            <a:off x="3257550" y="2067300"/>
            <a:ext cx="5630700" cy="73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SzPts val="2400"/>
            </a:pPr>
            <a:r>
              <a:rPr lang="es-MX" sz="3600" b="1" dirty="0">
                <a:solidFill>
                  <a:srgbClr val="666666"/>
                </a:solidFill>
                <a:latin typeface="Rubik"/>
                <a:ea typeface="Rubik"/>
                <a:cs typeface="Rubik"/>
                <a:sym typeface="Rubik"/>
              </a:rPr>
              <a:t>Mapas interactivos </a:t>
            </a:r>
          </a:p>
        </p:txBody>
      </p:sp>
    </p:spTree>
    <p:extLst>
      <p:ext uri="{BB962C8B-B14F-4D97-AF65-F5344CB8AC3E}">
        <p14:creationId xmlns:p14="http://schemas.microsoft.com/office/powerpoint/2010/main" val="24129404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88;p13"/>
          <p:cNvSpPr txBox="1"/>
          <p:nvPr/>
        </p:nvSpPr>
        <p:spPr>
          <a:xfrm>
            <a:off x="256249" y="156161"/>
            <a:ext cx="8291029" cy="4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buSzPts val="2400"/>
            </a:pPr>
            <a:r>
              <a:rPr lang="es-MX" sz="3200" b="1" dirty="0">
                <a:solidFill>
                  <a:srgbClr val="666666"/>
                </a:solidFill>
                <a:latin typeface="Rubik"/>
                <a:ea typeface="Rubik"/>
                <a:cs typeface="Rubik"/>
                <a:sym typeface="Rubik"/>
              </a:rPr>
              <a:t>Mapas interactivos </a:t>
            </a:r>
          </a:p>
        </p:txBody>
      </p:sp>
      <p:sp>
        <p:nvSpPr>
          <p:cNvPr id="3" name="Google Shape;192;p13"/>
          <p:cNvSpPr txBox="1"/>
          <p:nvPr/>
        </p:nvSpPr>
        <p:spPr>
          <a:xfrm>
            <a:off x="251241" y="763970"/>
            <a:ext cx="704305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Mapas interactivos (Librería </a:t>
            </a:r>
            <a:r>
              <a:rPr lang="es-MX" sz="2400" b="1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Leaflet</a:t>
            </a:r>
            <a:r>
              <a:rPr lang="es-MX" sz="2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24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" name="Google Shape;193;p13"/>
          <p:cNvCxnSpPr/>
          <p:nvPr/>
        </p:nvCxnSpPr>
        <p:spPr>
          <a:xfrm>
            <a:off x="359695" y="1225594"/>
            <a:ext cx="5442794" cy="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" name="CuadroTexto 8"/>
          <p:cNvSpPr txBox="1"/>
          <p:nvPr/>
        </p:nvSpPr>
        <p:spPr>
          <a:xfrm>
            <a:off x="251241" y="1873962"/>
            <a:ext cx="547297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MX" sz="1600" b="1" dirty="0"/>
              <a:t>Esta librería nos permite: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s-MX" sz="1600" b="1" dirty="0"/>
              <a:t>Combinar múltiples capas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s-MX" sz="1600" b="1" dirty="0"/>
              <a:t>Exportar Mapas en formato .</a:t>
            </a:r>
            <a:r>
              <a:rPr lang="es-MX" sz="1600" b="1" dirty="0" err="1"/>
              <a:t>html</a:t>
            </a:r>
            <a:endParaRPr lang="es-MX" sz="1600" b="1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s-MX" sz="1600" b="1" dirty="0"/>
              <a:t>Agregar </a:t>
            </a:r>
            <a:r>
              <a:rPr lang="es-MX" sz="1600" b="1" dirty="0" err="1"/>
              <a:t>tooltips</a:t>
            </a:r>
            <a:r>
              <a:rPr lang="es-MX" sz="1600" b="1" dirty="0"/>
              <a:t> o </a:t>
            </a:r>
            <a:r>
              <a:rPr lang="es-MX" sz="1600" b="1" dirty="0" err="1"/>
              <a:t>labels</a:t>
            </a:r>
            <a:r>
              <a:rPr lang="es-MX" sz="1600" b="1" dirty="0"/>
              <a:t> al interactuar con el mapa</a:t>
            </a:r>
            <a:endParaRPr lang="es-AR" sz="1600" b="1" dirty="0"/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 rotWithShape="1">
          <a:blip r:embed="rId2"/>
          <a:srcRect r="8031" b="3916"/>
          <a:stretch/>
        </p:blipFill>
        <p:spPr>
          <a:xfrm>
            <a:off x="6107653" y="994782"/>
            <a:ext cx="2915161" cy="3666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2589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021" y="2085041"/>
            <a:ext cx="7509148" cy="2420858"/>
          </a:xfrm>
          <a:prstGeom prst="rect">
            <a:avLst/>
          </a:prstGeom>
        </p:spPr>
      </p:pic>
      <p:grpSp>
        <p:nvGrpSpPr>
          <p:cNvPr id="5" name="Google Shape;189;p13"/>
          <p:cNvGrpSpPr/>
          <p:nvPr/>
        </p:nvGrpSpPr>
        <p:grpSpPr>
          <a:xfrm>
            <a:off x="251241" y="1482408"/>
            <a:ext cx="7276666" cy="409619"/>
            <a:chOff x="0" y="192315"/>
            <a:chExt cx="6444344" cy="638625"/>
          </a:xfrm>
        </p:grpSpPr>
        <p:sp>
          <p:nvSpPr>
            <p:cNvPr id="6" name="Google Shape;190;p13"/>
            <p:cNvSpPr/>
            <p:nvPr/>
          </p:nvSpPr>
          <p:spPr>
            <a:xfrm>
              <a:off x="0" y="192315"/>
              <a:ext cx="6444344" cy="638625"/>
            </a:xfrm>
            <a:prstGeom prst="roundRect">
              <a:avLst>
                <a:gd name="adj" fmla="val 16667"/>
              </a:avLst>
            </a:prstGeom>
            <a:solidFill>
              <a:srgbClr val="1E4E79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91;p13"/>
            <p:cNvSpPr txBox="1"/>
            <p:nvPr/>
          </p:nvSpPr>
          <p:spPr>
            <a:xfrm>
              <a:off x="31175" y="223490"/>
              <a:ext cx="6381994" cy="5762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6200" tIns="76200" rIns="76200" bIns="76200" anchor="ctr" anchorCtr="0">
              <a:noAutofit/>
            </a:bodyPr>
            <a:lstStyle/>
            <a:p>
              <a:pPr lvl="0">
                <a:lnSpc>
                  <a:spcPct val="90000"/>
                </a:lnSpc>
              </a:pPr>
              <a:r>
                <a:rPr lang="es-MX" sz="2000" b="1" dirty="0">
                  <a:solidFill>
                    <a:schemeClr val="lt1"/>
                  </a:solidFill>
                </a:rPr>
                <a:t>&gt; </a:t>
              </a:r>
              <a:r>
                <a:rPr lang="es-MX" sz="2000" b="1" dirty="0" err="1">
                  <a:solidFill>
                    <a:schemeClr val="lt1"/>
                  </a:solidFill>
                </a:rPr>
                <a:t>leaflet</a:t>
              </a:r>
              <a:r>
                <a:rPr lang="es-MX" sz="2000" b="1" dirty="0">
                  <a:solidFill>
                    <a:schemeClr val="lt1"/>
                  </a:solidFill>
                </a:rPr>
                <a:t>()%&gt;% </a:t>
              </a:r>
              <a:r>
                <a:rPr lang="es-MX" sz="2000" b="1" dirty="0" err="1">
                  <a:solidFill>
                    <a:schemeClr val="lt1"/>
                  </a:solidFill>
                </a:rPr>
                <a:t>addTiles</a:t>
              </a:r>
              <a:r>
                <a:rPr lang="es-MX" sz="2000" b="1" dirty="0">
                  <a:solidFill>
                    <a:schemeClr val="lt1"/>
                  </a:solidFill>
                </a:rPr>
                <a:t>()</a:t>
              </a:r>
              <a:endParaRPr dirty="0"/>
            </a:p>
          </p:txBody>
        </p:sp>
      </p:grpSp>
      <p:sp>
        <p:nvSpPr>
          <p:cNvPr id="17" name="Google Shape;188;p13"/>
          <p:cNvSpPr txBox="1"/>
          <p:nvPr/>
        </p:nvSpPr>
        <p:spPr>
          <a:xfrm>
            <a:off x="256249" y="156161"/>
            <a:ext cx="8291029" cy="4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buSzPts val="2400"/>
            </a:pPr>
            <a:r>
              <a:rPr lang="es-MX" sz="3200" b="1" dirty="0">
                <a:solidFill>
                  <a:srgbClr val="666666"/>
                </a:solidFill>
                <a:latin typeface="Rubik"/>
                <a:ea typeface="Rubik"/>
                <a:cs typeface="Rubik"/>
                <a:sym typeface="Rubik"/>
              </a:rPr>
              <a:t>Mapas interactivos </a:t>
            </a:r>
          </a:p>
        </p:txBody>
      </p:sp>
      <p:sp>
        <p:nvSpPr>
          <p:cNvPr id="18" name="Google Shape;192;p13"/>
          <p:cNvSpPr txBox="1"/>
          <p:nvPr/>
        </p:nvSpPr>
        <p:spPr>
          <a:xfrm>
            <a:off x="251241" y="763970"/>
            <a:ext cx="704305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Mapas interactivos (Librería </a:t>
            </a:r>
            <a:r>
              <a:rPr lang="es-MX" sz="2400" b="1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Leaflet</a:t>
            </a:r>
            <a:r>
              <a:rPr lang="es-MX" sz="2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24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9" name="Google Shape;193;p13"/>
          <p:cNvCxnSpPr/>
          <p:nvPr/>
        </p:nvCxnSpPr>
        <p:spPr>
          <a:xfrm>
            <a:off x="359695" y="1225594"/>
            <a:ext cx="5442794" cy="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12025288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241" y="2048590"/>
            <a:ext cx="5961111" cy="2305056"/>
          </a:xfrm>
          <a:prstGeom prst="rect">
            <a:avLst/>
          </a:prstGeom>
        </p:spPr>
      </p:pic>
      <p:grpSp>
        <p:nvGrpSpPr>
          <p:cNvPr id="5" name="Google Shape;189;p13"/>
          <p:cNvGrpSpPr/>
          <p:nvPr/>
        </p:nvGrpSpPr>
        <p:grpSpPr>
          <a:xfrm>
            <a:off x="359695" y="1366603"/>
            <a:ext cx="7697929" cy="409619"/>
            <a:chOff x="0" y="192315"/>
            <a:chExt cx="6444344" cy="638625"/>
          </a:xfrm>
        </p:grpSpPr>
        <p:sp>
          <p:nvSpPr>
            <p:cNvPr id="6" name="Google Shape;190;p13"/>
            <p:cNvSpPr/>
            <p:nvPr/>
          </p:nvSpPr>
          <p:spPr>
            <a:xfrm>
              <a:off x="0" y="192315"/>
              <a:ext cx="6444344" cy="638625"/>
            </a:xfrm>
            <a:prstGeom prst="roundRect">
              <a:avLst>
                <a:gd name="adj" fmla="val 16667"/>
              </a:avLst>
            </a:prstGeom>
            <a:solidFill>
              <a:srgbClr val="1E4E79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91;p13"/>
            <p:cNvSpPr txBox="1"/>
            <p:nvPr/>
          </p:nvSpPr>
          <p:spPr>
            <a:xfrm>
              <a:off x="31175" y="223490"/>
              <a:ext cx="6381994" cy="5762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6200" tIns="76200" rIns="76200" bIns="76200" anchor="ctr" anchorCtr="0">
              <a:noAutofit/>
            </a:bodyPr>
            <a:lstStyle/>
            <a:p>
              <a:pPr lvl="0">
                <a:lnSpc>
                  <a:spcPct val="90000"/>
                </a:lnSpc>
              </a:pPr>
              <a:r>
                <a:rPr lang="es-MX" sz="2000" b="1" dirty="0">
                  <a:solidFill>
                    <a:schemeClr val="lt1"/>
                  </a:solidFill>
                </a:rPr>
                <a:t>&gt; </a:t>
              </a:r>
              <a:r>
                <a:rPr lang="es-MX" sz="2000" b="1" dirty="0" err="1">
                  <a:solidFill>
                    <a:schemeClr val="lt1"/>
                  </a:solidFill>
                </a:rPr>
                <a:t>leaflet</a:t>
              </a:r>
              <a:r>
                <a:rPr lang="es-MX" sz="2000" b="1" dirty="0">
                  <a:solidFill>
                    <a:schemeClr val="lt1"/>
                  </a:solidFill>
                </a:rPr>
                <a:t>()%&gt;% </a:t>
              </a:r>
              <a:r>
                <a:rPr lang="es-MX" sz="2000" b="1" dirty="0" err="1">
                  <a:solidFill>
                    <a:schemeClr val="lt1"/>
                  </a:solidFill>
                </a:rPr>
                <a:t>addProviderTiles</a:t>
              </a:r>
              <a:r>
                <a:rPr lang="es-MX" sz="2000" b="1" dirty="0">
                  <a:solidFill>
                    <a:schemeClr val="lt1"/>
                  </a:solidFill>
                </a:rPr>
                <a:t>()</a:t>
              </a:r>
              <a:endParaRPr dirty="0"/>
            </a:p>
          </p:txBody>
        </p:sp>
      </p:grpSp>
      <p:pic>
        <p:nvPicPr>
          <p:cNvPr id="9" name="Imagen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077" y="2048590"/>
            <a:ext cx="5118653" cy="2305056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110" y="2048590"/>
            <a:ext cx="4375620" cy="2305056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0456" y="2048590"/>
            <a:ext cx="4502614" cy="2305056"/>
          </a:xfrm>
          <a:prstGeom prst="rect">
            <a:avLst/>
          </a:prstGeom>
        </p:spPr>
      </p:pic>
      <p:sp>
        <p:nvSpPr>
          <p:cNvPr id="12" name="CuadroTexto 11"/>
          <p:cNvSpPr txBox="1"/>
          <p:nvPr/>
        </p:nvSpPr>
        <p:spPr>
          <a:xfrm>
            <a:off x="6774763" y="2050573"/>
            <a:ext cx="2254132" cy="2308324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MX" sz="1600" dirty="0">
                <a:solidFill>
                  <a:schemeClr val="accent1">
                    <a:lumMod val="75000"/>
                  </a:schemeClr>
                </a:solidFill>
              </a:rPr>
              <a:t>Tiene múltiples capas para utilizar de fondos.</a:t>
            </a:r>
          </a:p>
          <a:p>
            <a:pPr>
              <a:lnSpc>
                <a:spcPct val="150000"/>
              </a:lnSpc>
            </a:pPr>
            <a:r>
              <a:rPr lang="es-MX" sz="1600" dirty="0">
                <a:solidFill>
                  <a:schemeClr val="accent1">
                    <a:lumMod val="75000"/>
                  </a:schemeClr>
                </a:solidFill>
              </a:rPr>
              <a:t>(ver todas las disponibles en R: </a:t>
            </a:r>
            <a:r>
              <a:rPr lang="es-MX" sz="1600" dirty="0" err="1">
                <a:solidFill>
                  <a:schemeClr val="bg1">
                    <a:lumMod val="65000"/>
                  </a:schemeClr>
                </a:solidFill>
              </a:rPr>
              <a:t>names</a:t>
            </a:r>
            <a:r>
              <a:rPr lang="es-MX" sz="1600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s-MX" sz="1600" dirty="0" err="1">
                <a:solidFill>
                  <a:schemeClr val="bg1">
                    <a:lumMod val="65000"/>
                  </a:schemeClr>
                </a:solidFill>
              </a:rPr>
              <a:t>providers</a:t>
            </a:r>
            <a:r>
              <a:rPr lang="es-MX" sz="1600" dirty="0">
                <a:solidFill>
                  <a:schemeClr val="bg1">
                    <a:lumMod val="65000"/>
                  </a:schemeClr>
                </a:solidFill>
              </a:rPr>
              <a:t>) </a:t>
            </a:r>
            <a:r>
              <a:rPr lang="es-MX" sz="1600" dirty="0">
                <a:solidFill>
                  <a:schemeClr val="accent1">
                    <a:lumMod val="75000"/>
                  </a:schemeClr>
                </a:solidFill>
              </a:rPr>
              <a:t>)</a:t>
            </a:r>
          </a:p>
          <a:p>
            <a:pPr>
              <a:lnSpc>
                <a:spcPct val="150000"/>
              </a:lnSpc>
            </a:pPr>
            <a:endParaRPr lang="es-AR" sz="16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5" name="Google Shape;188;p13"/>
          <p:cNvSpPr txBox="1"/>
          <p:nvPr/>
        </p:nvSpPr>
        <p:spPr>
          <a:xfrm>
            <a:off x="256249" y="156161"/>
            <a:ext cx="8291029" cy="4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buSzPts val="2400"/>
            </a:pPr>
            <a:r>
              <a:rPr lang="es-MX" sz="3200" b="1" dirty="0">
                <a:solidFill>
                  <a:srgbClr val="666666"/>
                </a:solidFill>
                <a:latin typeface="Rubik"/>
                <a:ea typeface="Rubik"/>
                <a:cs typeface="Rubik"/>
                <a:sym typeface="Rubik"/>
              </a:rPr>
              <a:t>Mapas interactivos </a:t>
            </a:r>
          </a:p>
        </p:txBody>
      </p:sp>
      <p:sp>
        <p:nvSpPr>
          <p:cNvPr id="16" name="Google Shape;192;p13"/>
          <p:cNvSpPr txBox="1"/>
          <p:nvPr/>
        </p:nvSpPr>
        <p:spPr>
          <a:xfrm>
            <a:off x="251241" y="763970"/>
            <a:ext cx="704305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Capas de fondos</a:t>
            </a:r>
            <a:endParaRPr sz="24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" name="Google Shape;193;p13"/>
          <p:cNvCxnSpPr/>
          <p:nvPr/>
        </p:nvCxnSpPr>
        <p:spPr>
          <a:xfrm>
            <a:off x="359695" y="1225594"/>
            <a:ext cx="5442794" cy="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28453777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oogle Shape;189;p13"/>
          <p:cNvGrpSpPr/>
          <p:nvPr/>
        </p:nvGrpSpPr>
        <p:grpSpPr>
          <a:xfrm>
            <a:off x="359695" y="1366603"/>
            <a:ext cx="8176294" cy="409619"/>
            <a:chOff x="0" y="192315"/>
            <a:chExt cx="6444344" cy="638625"/>
          </a:xfrm>
        </p:grpSpPr>
        <p:sp>
          <p:nvSpPr>
            <p:cNvPr id="6" name="Google Shape;190;p13"/>
            <p:cNvSpPr/>
            <p:nvPr/>
          </p:nvSpPr>
          <p:spPr>
            <a:xfrm>
              <a:off x="0" y="192315"/>
              <a:ext cx="6444344" cy="638625"/>
            </a:xfrm>
            <a:prstGeom prst="roundRect">
              <a:avLst>
                <a:gd name="adj" fmla="val 16667"/>
              </a:avLst>
            </a:prstGeom>
            <a:solidFill>
              <a:srgbClr val="1E4E79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91;p13"/>
            <p:cNvSpPr txBox="1"/>
            <p:nvPr/>
          </p:nvSpPr>
          <p:spPr>
            <a:xfrm>
              <a:off x="31175" y="223490"/>
              <a:ext cx="6381994" cy="5762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6200" tIns="76200" rIns="76200" bIns="76200" anchor="ctr" anchorCtr="0">
              <a:noAutofit/>
            </a:bodyPr>
            <a:lstStyle/>
            <a:p>
              <a:pPr lvl="0">
                <a:lnSpc>
                  <a:spcPct val="90000"/>
                </a:lnSpc>
              </a:pPr>
              <a:r>
                <a:rPr lang="es-MX" sz="2000" b="1" dirty="0">
                  <a:solidFill>
                    <a:schemeClr val="lt1"/>
                  </a:solidFill>
                </a:rPr>
                <a:t>&gt; </a:t>
              </a:r>
              <a:r>
                <a:rPr lang="es-MX" sz="2000" b="1" dirty="0" err="1">
                  <a:solidFill>
                    <a:schemeClr val="lt1"/>
                  </a:solidFill>
                </a:rPr>
                <a:t>leaflet</a:t>
              </a:r>
              <a:r>
                <a:rPr lang="es-MX" sz="2000" b="1" dirty="0">
                  <a:solidFill>
                    <a:schemeClr val="lt1"/>
                  </a:solidFill>
                </a:rPr>
                <a:t>()%&gt;% </a:t>
              </a:r>
              <a:r>
                <a:rPr lang="es-MX" sz="2000" b="1" dirty="0" err="1">
                  <a:solidFill>
                    <a:schemeClr val="lt1"/>
                  </a:solidFill>
                </a:rPr>
                <a:t>addTiles</a:t>
              </a:r>
              <a:r>
                <a:rPr lang="es-MX" sz="2000" b="1" dirty="0">
                  <a:solidFill>
                    <a:schemeClr val="lt1"/>
                  </a:solidFill>
                </a:rPr>
                <a:t>()%&gt;%</a:t>
              </a:r>
              <a:r>
                <a:rPr lang="es-MX" sz="2000" b="1" dirty="0" err="1">
                  <a:solidFill>
                    <a:schemeClr val="lt1"/>
                  </a:solidFill>
                </a:rPr>
                <a:t>addMarkers</a:t>
              </a:r>
              <a:r>
                <a:rPr lang="es-MX" sz="2000" b="1" dirty="0">
                  <a:solidFill>
                    <a:schemeClr val="lt1"/>
                  </a:solidFill>
                </a:rPr>
                <a:t>(data=Hospitales)</a:t>
              </a:r>
              <a:endParaRPr dirty="0"/>
            </a:p>
          </p:txBody>
        </p:sp>
      </p:grpSp>
      <p:sp>
        <p:nvSpPr>
          <p:cNvPr id="15" name="Google Shape;188;p13"/>
          <p:cNvSpPr txBox="1"/>
          <p:nvPr/>
        </p:nvSpPr>
        <p:spPr>
          <a:xfrm>
            <a:off x="256249" y="156161"/>
            <a:ext cx="8291029" cy="4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buSzPts val="2400"/>
            </a:pPr>
            <a:r>
              <a:rPr lang="es-MX" sz="3200" b="1" dirty="0">
                <a:solidFill>
                  <a:srgbClr val="666666"/>
                </a:solidFill>
                <a:latin typeface="Rubik"/>
                <a:ea typeface="Rubik"/>
                <a:cs typeface="Rubik"/>
                <a:sym typeface="Rubik"/>
              </a:rPr>
              <a:t>Mapas interactivos </a:t>
            </a:r>
          </a:p>
        </p:txBody>
      </p:sp>
      <p:sp>
        <p:nvSpPr>
          <p:cNvPr id="16" name="Google Shape;192;p13"/>
          <p:cNvSpPr txBox="1"/>
          <p:nvPr/>
        </p:nvSpPr>
        <p:spPr>
          <a:xfrm>
            <a:off x="251241" y="763970"/>
            <a:ext cx="704305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Mapas con puntos</a:t>
            </a:r>
            <a:endParaRPr sz="24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" name="Google Shape;193;p13"/>
          <p:cNvCxnSpPr/>
          <p:nvPr/>
        </p:nvCxnSpPr>
        <p:spPr>
          <a:xfrm>
            <a:off x="359695" y="1225594"/>
            <a:ext cx="8136740" cy="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4732" y="1796218"/>
            <a:ext cx="5841370" cy="2895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7490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9381" y="1687218"/>
            <a:ext cx="5919991" cy="2967377"/>
          </a:xfrm>
          <a:prstGeom prst="rect">
            <a:avLst/>
          </a:prstGeom>
        </p:spPr>
      </p:pic>
      <p:grpSp>
        <p:nvGrpSpPr>
          <p:cNvPr id="5" name="Google Shape;189;p13"/>
          <p:cNvGrpSpPr/>
          <p:nvPr/>
        </p:nvGrpSpPr>
        <p:grpSpPr>
          <a:xfrm>
            <a:off x="359695" y="1366603"/>
            <a:ext cx="8457734" cy="409619"/>
            <a:chOff x="0" y="192315"/>
            <a:chExt cx="6444344" cy="638625"/>
          </a:xfrm>
        </p:grpSpPr>
        <p:sp>
          <p:nvSpPr>
            <p:cNvPr id="6" name="Google Shape;190;p13"/>
            <p:cNvSpPr/>
            <p:nvPr/>
          </p:nvSpPr>
          <p:spPr>
            <a:xfrm>
              <a:off x="0" y="192315"/>
              <a:ext cx="6444344" cy="638625"/>
            </a:xfrm>
            <a:prstGeom prst="roundRect">
              <a:avLst>
                <a:gd name="adj" fmla="val 16667"/>
              </a:avLst>
            </a:prstGeom>
            <a:solidFill>
              <a:srgbClr val="1E4E79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91;p13"/>
            <p:cNvSpPr txBox="1"/>
            <p:nvPr/>
          </p:nvSpPr>
          <p:spPr>
            <a:xfrm>
              <a:off x="31175" y="223490"/>
              <a:ext cx="6381994" cy="5762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6200" tIns="76200" rIns="76200" bIns="76200" anchor="ctr" anchorCtr="0">
              <a:noAutofit/>
            </a:bodyPr>
            <a:lstStyle/>
            <a:p>
              <a:pPr lvl="0">
                <a:lnSpc>
                  <a:spcPct val="90000"/>
                </a:lnSpc>
              </a:pPr>
              <a:r>
                <a:rPr lang="es-MX" sz="2000" b="1" dirty="0">
                  <a:solidFill>
                    <a:schemeClr val="lt1"/>
                  </a:solidFill>
                </a:rPr>
                <a:t>&gt; </a:t>
              </a:r>
              <a:r>
                <a:rPr lang="es-MX" sz="2000" b="1" dirty="0" err="1">
                  <a:solidFill>
                    <a:schemeClr val="lt1"/>
                  </a:solidFill>
                </a:rPr>
                <a:t>leaflet</a:t>
              </a:r>
              <a:r>
                <a:rPr lang="es-MX" sz="2000" b="1" dirty="0">
                  <a:solidFill>
                    <a:schemeClr val="lt1"/>
                  </a:solidFill>
                </a:rPr>
                <a:t>()%&gt;% </a:t>
              </a:r>
              <a:r>
                <a:rPr lang="es-MX" sz="2000" b="1" dirty="0" err="1">
                  <a:solidFill>
                    <a:schemeClr val="lt1"/>
                  </a:solidFill>
                </a:rPr>
                <a:t>addTiles</a:t>
              </a:r>
              <a:r>
                <a:rPr lang="es-MX" sz="2000" b="1" dirty="0">
                  <a:solidFill>
                    <a:schemeClr val="lt1"/>
                  </a:solidFill>
                </a:rPr>
                <a:t>()%&gt;%</a:t>
              </a:r>
              <a:r>
                <a:rPr lang="es-MX" sz="2000" b="1" dirty="0" err="1">
                  <a:solidFill>
                    <a:schemeClr val="lt1"/>
                  </a:solidFill>
                </a:rPr>
                <a:t>addPolygons</a:t>
              </a:r>
              <a:r>
                <a:rPr lang="es-MX" sz="2000" b="1" dirty="0">
                  <a:solidFill>
                    <a:schemeClr val="lt1"/>
                  </a:solidFill>
                </a:rPr>
                <a:t>(data=</a:t>
              </a:r>
              <a:r>
                <a:rPr lang="es-MX" sz="2000" b="1" dirty="0" err="1">
                  <a:solidFill>
                    <a:schemeClr val="lt1"/>
                  </a:solidFill>
                </a:rPr>
                <a:t>Dactos_comuna</a:t>
              </a:r>
              <a:r>
                <a:rPr lang="es-MX" sz="2000" b="1" dirty="0">
                  <a:solidFill>
                    <a:schemeClr val="lt1"/>
                  </a:solidFill>
                </a:rPr>
                <a:t>)</a:t>
              </a:r>
              <a:endParaRPr dirty="0"/>
            </a:p>
          </p:txBody>
        </p:sp>
      </p:grpSp>
      <p:sp>
        <p:nvSpPr>
          <p:cNvPr id="15" name="Google Shape;188;p13"/>
          <p:cNvSpPr txBox="1"/>
          <p:nvPr/>
        </p:nvSpPr>
        <p:spPr>
          <a:xfrm>
            <a:off x="256249" y="156161"/>
            <a:ext cx="8291029" cy="4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buSzPts val="2400"/>
            </a:pPr>
            <a:r>
              <a:rPr lang="es-MX" sz="3200" b="1" dirty="0">
                <a:solidFill>
                  <a:srgbClr val="666666"/>
                </a:solidFill>
                <a:latin typeface="Rubik"/>
                <a:ea typeface="Rubik"/>
                <a:cs typeface="Rubik"/>
                <a:sym typeface="Rubik"/>
              </a:rPr>
              <a:t>Mapas interactivos </a:t>
            </a:r>
          </a:p>
        </p:txBody>
      </p:sp>
      <p:sp>
        <p:nvSpPr>
          <p:cNvPr id="16" name="Google Shape;192;p13"/>
          <p:cNvSpPr txBox="1"/>
          <p:nvPr/>
        </p:nvSpPr>
        <p:spPr>
          <a:xfrm>
            <a:off x="251241" y="763970"/>
            <a:ext cx="704305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Mapas con Polígonos</a:t>
            </a:r>
            <a:endParaRPr sz="24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" name="Google Shape;193;p13"/>
          <p:cNvCxnSpPr/>
          <p:nvPr/>
        </p:nvCxnSpPr>
        <p:spPr>
          <a:xfrm>
            <a:off x="359695" y="1225594"/>
            <a:ext cx="8136740" cy="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3469358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oogle Shape;189;p13"/>
          <p:cNvGrpSpPr/>
          <p:nvPr/>
        </p:nvGrpSpPr>
        <p:grpSpPr>
          <a:xfrm>
            <a:off x="153267" y="2009466"/>
            <a:ext cx="4995676" cy="2007968"/>
            <a:chOff x="-1" y="192315"/>
            <a:chExt cx="6213113" cy="638625"/>
          </a:xfrm>
        </p:grpSpPr>
        <p:sp>
          <p:nvSpPr>
            <p:cNvPr id="6" name="Google Shape;190;p13"/>
            <p:cNvSpPr/>
            <p:nvPr/>
          </p:nvSpPr>
          <p:spPr>
            <a:xfrm>
              <a:off x="0" y="192315"/>
              <a:ext cx="6213112" cy="638625"/>
            </a:xfrm>
            <a:prstGeom prst="roundRect">
              <a:avLst>
                <a:gd name="adj" fmla="val 16667"/>
              </a:avLst>
            </a:prstGeom>
            <a:solidFill>
              <a:srgbClr val="1E4E79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91;p13"/>
            <p:cNvSpPr txBox="1"/>
            <p:nvPr/>
          </p:nvSpPr>
          <p:spPr>
            <a:xfrm>
              <a:off x="-1" y="223490"/>
              <a:ext cx="6213113" cy="5762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6200" tIns="76200" rIns="76200" bIns="76200" anchor="ctr" anchorCtr="0">
              <a:noAutofit/>
            </a:bodyPr>
            <a:lstStyle/>
            <a:p>
              <a:pPr lvl="0">
                <a:lnSpc>
                  <a:spcPct val="90000"/>
                </a:lnSpc>
              </a:pPr>
              <a:r>
                <a:rPr lang="es-MX" sz="2000" b="1" dirty="0">
                  <a:solidFill>
                    <a:schemeClr val="lt1"/>
                  </a:solidFill>
                </a:rPr>
                <a:t>&gt; </a:t>
              </a:r>
              <a:r>
                <a:rPr lang="es-MX" sz="2000" b="1" dirty="0" err="1">
                  <a:solidFill>
                    <a:schemeClr val="lt1"/>
                  </a:solidFill>
                </a:rPr>
                <a:t>leaflet</a:t>
              </a:r>
              <a:r>
                <a:rPr lang="es-MX" sz="2000" b="1" dirty="0">
                  <a:solidFill>
                    <a:schemeClr val="lt1"/>
                  </a:solidFill>
                </a:rPr>
                <a:t>()%&gt;% </a:t>
              </a:r>
            </a:p>
            <a:p>
              <a:pPr lvl="0">
                <a:lnSpc>
                  <a:spcPct val="90000"/>
                </a:lnSpc>
              </a:pPr>
              <a:r>
                <a:rPr lang="es-MX" sz="2000" b="1" dirty="0">
                  <a:solidFill>
                    <a:schemeClr val="lt1"/>
                  </a:solidFill>
                </a:rPr>
                <a:t>      </a:t>
              </a:r>
              <a:r>
                <a:rPr lang="es-MX" sz="2000" b="1" dirty="0" err="1">
                  <a:solidFill>
                    <a:schemeClr val="lt1"/>
                  </a:solidFill>
                </a:rPr>
                <a:t>addTiles</a:t>
              </a:r>
              <a:r>
                <a:rPr lang="es-MX" sz="2000" b="1" dirty="0">
                  <a:solidFill>
                    <a:schemeClr val="lt1"/>
                  </a:solidFill>
                </a:rPr>
                <a:t>()%&gt;%</a:t>
              </a:r>
            </a:p>
            <a:p>
              <a:pPr lvl="0">
                <a:lnSpc>
                  <a:spcPct val="90000"/>
                </a:lnSpc>
              </a:pPr>
              <a:r>
                <a:rPr lang="es-MX" sz="2000" b="1" dirty="0">
                  <a:solidFill>
                    <a:schemeClr val="lt1"/>
                  </a:solidFill>
                </a:rPr>
                <a:t>      </a:t>
              </a:r>
              <a:r>
                <a:rPr lang="es-MX" sz="2000" b="1" dirty="0" err="1">
                  <a:solidFill>
                    <a:schemeClr val="lt1"/>
                  </a:solidFill>
                </a:rPr>
                <a:t>addMarkers</a:t>
              </a:r>
              <a:r>
                <a:rPr lang="es-MX" sz="2000" b="1" dirty="0">
                  <a:solidFill>
                    <a:schemeClr val="lt1"/>
                  </a:solidFill>
                </a:rPr>
                <a:t>(data= Hospitales)</a:t>
              </a:r>
            </a:p>
            <a:p>
              <a:pPr lvl="0">
                <a:lnSpc>
                  <a:spcPct val="90000"/>
                </a:lnSpc>
              </a:pPr>
              <a:r>
                <a:rPr lang="es-MX" sz="2000" b="1" dirty="0">
                  <a:solidFill>
                    <a:schemeClr val="lt1"/>
                  </a:solidFill>
                </a:rPr>
                <a:t>      </a:t>
              </a:r>
              <a:r>
                <a:rPr lang="es-MX" sz="2000" b="1" dirty="0" err="1">
                  <a:solidFill>
                    <a:schemeClr val="lt1"/>
                  </a:solidFill>
                </a:rPr>
                <a:t>addPolygons</a:t>
              </a:r>
              <a:r>
                <a:rPr lang="es-MX" sz="2000" b="1" dirty="0">
                  <a:solidFill>
                    <a:schemeClr val="lt1"/>
                  </a:solidFill>
                </a:rPr>
                <a:t>(data=</a:t>
              </a:r>
              <a:r>
                <a:rPr lang="es-MX" sz="2000" b="1" dirty="0" err="1">
                  <a:solidFill>
                    <a:schemeClr val="lt1"/>
                  </a:solidFill>
                </a:rPr>
                <a:t>Dactos_comuna</a:t>
              </a:r>
              <a:r>
                <a:rPr lang="es-MX" sz="2000" b="1" dirty="0">
                  <a:solidFill>
                    <a:schemeClr val="lt1"/>
                  </a:solidFill>
                </a:rPr>
                <a:t>)</a:t>
              </a:r>
              <a:endParaRPr dirty="0"/>
            </a:p>
          </p:txBody>
        </p:sp>
      </p:grpSp>
      <p:sp>
        <p:nvSpPr>
          <p:cNvPr id="15" name="Google Shape;188;p13"/>
          <p:cNvSpPr txBox="1"/>
          <p:nvPr/>
        </p:nvSpPr>
        <p:spPr>
          <a:xfrm>
            <a:off x="256249" y="156161"/>
            <a:ext cx="8291029" cy="4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buSzPts val="2400"/>
            </a:pPr>
            <a:r>
              <a:rPr lang="es-MX" sz="3200" b="1" dirty="0">
                <a:solidFill>
                  <a:srgbClr val="666666"/>
                </a:solidFill>
                <a:latin typeface="Rubik"/>
                <a:ea typeface="Rubik"/>
                <a:cs typeface="Rubik"/>
                <a:sym typeface="Rubik"/>
              </a:rPr>
              <a:t>Mapas interactivos </a:t>
            </a:r>
          </a:p>
        </p:txBody>
      </p:sp>
      <p:sp>
        <p:nvSpPr>
          <p:cNvPr id="16" name="Google Shape;192;p13"/>
          <p:cNvSpPr txBox="1"/>
          <p:nvPr/>
        </p:nvSpPr>
        <p:spPr>
          <a:xfrm>
            <a:off x="251241" y="763970"/>
            <a:ext cx="704305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Mapas con Polígonos</a:t>
            </a:r>
            <a:endParaRPr sz="24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" name="Google Shape;193;p13"/>
          <p:cNvCxnSpPr/>
          <p:nvPr/>
        </p:nvCxnSpPr>
        <p:spPr>
          <a:xfrm>
            <a:off x="359695" y="1225594"/>
            <a:ext cx="8136740" cy="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98" r="16846"/>
          <a:stretch/>
        </p:blipFill>
        <p:spPr>
          <a:xfrm>
            <a:off x="5344885" y="1458686"/>
            <a:ext cx="3592286" cy="3109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0273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6"/>
          <p:cNvSpPr txBox="1"/>
          <p:nvPr/>
        </p:nvSpPr>
        <p:spPr>
          <a:xfrm>
            <a:off x="3257550" y="2067300"/>
            <a:ext cx="5630700" cy="73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SzPts val="2400"/>
            </a:pPr>
            <a:r>
              <a:rPr lang="es-MX" sz="3600" b="1" dirty="0">
                <a:solidFill>
                  <a:srgbClr val="666666"/>
                </a:solidFill>
                <a:latin typeface="Rubik"/>
                <a:ea typeface="Rubik"/>
                <a:cs typeface="Rubik"/>
                <a:sym typeface="Rubik"/>
              </a:rPr>
              <a:t>Análisis de Redes Sociales con </a:t>
            </a:r>
            <a:r>
              <a:rPr lang="es-MX" sz="3600" b="1" dirty="0" err="1">
                <a:solidFill>
                  <a:srgbClr val="666666"/>
                </a:solidFill>
                <a:latin typeface="Rubik"/>
                <a:ea typeface="Rubik"/>
                <a:cs typeface="Rubik"/>
                <a:sym typeface="Rubik"/>
              </a:rPr>
              <a:t>Georeferenciación</a:t>
            </a:r>
            <a:endParaRPr lang="es-MX" sz="3600" b="1" dirty="0">
              <a:solidFill>
                <a:srgbClr val="666666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  <p:extLst>
      <p:ext uri="{BB962C8B-B14F-4D97-AF65-F5344CB8AC3E}">
        <p14:creationId xmlns:p14="http://schemas.microsoft.com/office/powerpoint/2010/main" val="333363960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upo 15"/>
          <p:cNvGrpSpPr/>
          <p:nvPr/>
        </p:nvGrpSpPr>
        <p:grpSpPr>
          <a:xfrm>
            <a:off x="6850875" y="2750792"/>
            <a:ext cx="2259314" cy="1960795"/>
            <a:chOff x="251241" y="2716533"/>
            <a:chExt cx="2259314" cy="1960795"/>
          </a:xfrm>
        </p:grpSpPr>
        <p:pic>
          <p:nvPicPr>
            <p:cNvPr id="14" name="Imagen 1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1241" y="2716533"/>
              <a:ext cx="2259314" cy="1960795"/>
            </a:xfrm>
            <a:prstGeom prst="rect">
              <a:avLst/>
            </a:prstGeom>
          </p:spPr>
        </p:pic>
        <p:sp>
          <p:nvSpPr>
            <p:cNvPr id="15" name="Elipse 14"/>
            <p:cNvSpPr/>
            <p:nvPr/>
          </p:nvSpPr>
          <p:spPr>
            <a:xfrm>
              <a:off x="1067605" y="2942766"/>
              <a:ext cx="1197430" cy="1197430"/>
            </a:xfrm>
            <a:prstGeom prst="ellipse">
              <a:avLst/>
            </a:prstGeom>
            <a:solidFill>
              <a:schemeClr val="accent1">
                <a:lumMod val="75000"/>
                <a:alpha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</p:grpSp>
      <p:sp>
        <p:nvSpPr>
          <p:cNvPr id="2" name="Google Shape;188;p13"/>
          <p:cNvSpPr txBox="1"/>
          <p:nvPr/>
        </p:nvSpPr>
        <p:spPr>
          <a:xfrm>
            <a:off x="256249" y="386973"/>
            <a:ext cx="8291029" cy="4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buSzPts val="2400"/>
            </a:pPr>
            <a:r>
              <a:rPr lang="es-MX" sz="3200" b="1" dirty="0">
                <a:solidFill>
                  <a:srgbClr val="666666"/>
                </a:solidFill>
                <a:latin typeface="Rubik"/>
                <a:ea typeface="Rubik"/>
                <a:cs typeface="Rubik"/>
                <a:sym typeface="Rubik"/>
              </a:rPr>
              <a:t>Análisis de Redes Sociales con </a:t>
            </a:r>
            <a:r>
              <a:rPr lang="es-MX" sz="3200" b="1" dirty="0" err="1">
                <a:solidFill>
                  <a:srgbClr val="666666"/>
                </a:solidFill>
                <a:latin typeface="Rubik"/>
                <a:ea typeface="Rubik"/>
                <a:cs typeface="Rubik"/>
                <a:sym typeface="Rubik"/>
              </a:rPr>
              <a:t>Georeferenciación</a:t>
            </a:r>
            <a:endParaRPr lang="es-MX" sz="3200" b="1" dirty="0">
              <a:solidFill>
                <a:srgbClr val="666666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" name="Google Shape;192;p13"/>
          <p:cNvSpPr txBox="1"/>
          <p:nvPr/>
        </p:nvSpPr>
        <p:spPr>
          <a:xfrm>
            <a:off x="251241" y="1180649"/>
            <a:ext cx="704305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Extraer Tweets por ubicación (</a:t>
            </a:r>
            <a:r>
              <a:rPr lang="es-MX" sz="2400" b="1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Librerría</a:t>
            </a:r>
            <a:r>
              <a:rPr lang="es-MX" sz="2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MX" sz="2400" b="1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rtweet</a:t>
            </a:r>
            <a:r>
              <a:rPr lang="es-MX" sz="2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24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" name="Google Shape;193;p13"/>
          <p:cNvCxnSpPr/>
          <p:nvPr/>
        </p:nvCxnSpPr>
        <p:spPr>
          <a:xfrm>
            <a:off x="370984" y="1642273"/>
            <a:ext cx="7126729" cy="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5" name="Google Shape;189;p13"/>
          <p:cNvGrpSpPr/>
          <p:nvPr/>
        </p:nvGrpSpPr>
        <p:grpSpPr>
          <a:xfrm>
            <a:off x="256249" y="1826805"/>
            <a:ext cx="7276666" cy="1239131"/>
            <a:chOff x="0" y="192315"/>
            <a:chExt cx="6444344" cy="638625"/>
          </a:xfrm>
        </p:grpSpPr>
        <p:sp>
          <p:nvSpPr>
            <p:cNvPr id="6" name="Google Shape;190;p13"/>
            <p:cNvSpPr/>
            <p:nvPr/>
          </p:nvSpPr>
          <p:spPr>
            <a:xfrm>
              <a:off x="0" y="192315"/>
              <a:ext cx="6444344" cy="638625"/>
            </a:xfrm>
            <a:prstGeom prst="roundRect">
              <a:avLst>
                <a:gd name="adj" fmla="val 16667"/>
              </a:avLst>
            </a:prstGeom>
            <a:solidFill>
              <a:srgbClr val="1E4E79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91;p13"/>
            <p:cNvSpPr txBox="1"/>
            <p:nvPr/>
          </p:nvSpPr>
          <p:spPr>
            <a:xfrm>
              <a:off x="31175" y="223490"/>
              <a:ext cx="6381994" cy="5762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6200" tIns="76200" rIns="76200" bIns="76200" anchor="ctr" anchorCtr="0">
              <a:noAutofit/>
            </a:bodyPr>
            <a:lstStyle/>
            <a:p>
              <a:pPr lvl="0">
                <a:lnSpc>
                  <a:spcPct val="90000"/>
                </a:lnSpc>
              </a:pPr>
              <a:r>
                <a:rPr lang="es-MX" sz="2000" b="1" dirty="0">
                  <a:solidFill>
                    <a:schemeClr val="lt1"/>
                  </a:solidFill>
                </a:rPr>
                <a:t>&gt; </a:t>
              </a:r>
              <a:r>
                <a:rPr lang="es-MX" sz="2000" b="1" dirty="0" err="1">
                  <a:solidFill>
                    <a:schemeClr val="lt1"/>
                  </a:solidFill>
                </a:rPr>
                <a:t>search_tweets</a:t>
              </a:r>
              <a:r>
                <a:rPr lang="es-MX" sz="2000" b="1" dirty="0">
                  <a:solidFill>
                    <a:schemeClr val="lt1"/>
                  </a:solidFill>
                </a:rPr>
                <a:t>(q = "cuarentena",</a:t>
              </a:r>
            </a:p>
            <a:p>
              <a:pPr lvl="0">
                <a:lnSpc>
                  <a:spcPct val="90000"/>
                </a:lnSpc>
              </a:pPr>
              <a:r>
                <a:rPr lang="es-MX" sz="2000" b="1" dirty="0">
                  <a:solidFill>
                    <a:schemeClr val="lt1"/>
                  </a:solidFill>
                </a:rPr>
                <a:t>                              </a:t>
              </a:r>
              <a:r>
                <a:rPr lang="es-MX" sz="2000" b="1" dirty="0" err="1">
                  <a:solidFill>
                    <a:schemeClr val="lt1"/>
                  </a:solidFill>
                </a:rPr>
                <a:t>geocode</a:t>
              </a:r>
              <a:r>
                <a:rPr lang="es-MX" sz="2000" b="1" dirty="0">
                  <a:solidFill>
                    <a:schemeClr val="lt1"/>
                  </a:solidFill>
                </a:rPr>
                <a:t> = "-34.603722,-58.381592,20mi",</a:t>
              </a:r>
            </a:p>
            <a:p>
              <a:pPr lvl="0">
                <a:lnSpc>
                  <a:spcPct val="90000"/>
                </a:lnSpc>
              </a:pPr>
              <a:r>
                <a:rPr lang="es-MX" sz="2000" b="1" dirty="0">
                  <a:solidFill>
                    <a:schemeClr val="lt1"/>
                  </a:solidFill>
                </a:rPr>
                <a:t>                              </a:t>
              </a:r>
              <a:r>
                <a:rPr lang="es-MX" sz="2000" b="1" dirty="0" err="1">
                  <a:solidFill>
                    <a:schemeClr val="lt1"/>
                  </a:solidFill>
                </a:rPr>
                <a:t>include_rts</a:t>
              </a:r>
              <a:r>
                <a:rPr lang="es-MX" sz="2000" b="1" dirty="0">
                  <a:solidFill>
                    <a:schemeClr val="lt1"/>
                  </a:solidFill>
                </a:rPr>
                <a:t> = FALSE,</a:t>
              </a:r>
            </a:p>
            <a:p>
              <a:pPr lvl="0">
                <a:lnSpc>
                  <a:spcPct val="90000"/>
                </a:lnSpc>
              </a:pPr>
              <a:r>
                <a:rPr lang="es-MX" sz="2000" b="1" dirty="0">
                  <a:solidFill>
                    <a:schemeClr val="lt1"/>
                  </a:solidFill>
                </a:rPr>
                <a:t>                              n = 100000)</a:t>
              </a: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62522633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upo 15"/>
          <p:cNvGrpSpPr/>
          <p:nvPr/>
        </p:nvGrpSpPr>
        <p:grpSpPr>
          <a:xfrm>
            <a:off x="6850875" y="2750792"/>
            <a:ext cx="2259314" cy="1960795"/>
            <a:chOff x="251241" y="2716533"/>
            <a:chExt cx="2259314" cy="1960795"/>
          </a:xfrm>
        </p:grpSpPr>
        <p:pic>
          <p:nvPicPr>
            <p:cNvPr id="14" name="Imagen 1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1241" y="2716533"/>
              <a:ext cx="2259314" cy="1960795"/>
            </a:xfrm>
            <a:prstGeom prst="rect">
              <a:avLst/>
            </a:prstGeom>
          </p:spPr>
        </p:pic>
        <p:sp>
          <p:nvSpPr>
            <p:cNvPr id="15" name="Elipse 14"/>
            <p:cNvSpPr/>
            <p:nvPr/>
          </p:nvSpPr>
          <p:spPr>
            <a:xfrm>
              <a:off x="1067605" y="2942766"/>
              <a:ext cx="1197430" cy="1197430"/>
            </a:xfrm>
            <a:prstGeom prst="ellipse">
              <a:avLst/>
            </a:prstGeom>
            <a:solidFill>
              <a:schemeClr val="accent1">
                <a:lumMod val="75000"/>
                <a:alpha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</p:grpSp>
      <p:sp>
        <p:nvSpPr>
          <p:cNvPr id="2" name="Google Shape;188;p13"/>
          <p:cNvSpPr txBox="1"/>
          <p:nvPr/>
        </p:nvSpPr>
        <p:spPr>
          <a:xfrm>
            <a:off x="256249" y="386973"/>
            <a:ext cx="8291029" cy="4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buSzPts val="2400"/>
            </a:pPr>
            <a:r>
              <a:rPr lang="es-MX" sz="3200" b="1" dirty="0">
                <a:solidFill>
                  <a:srgbClr val="666666"/>
                </a:solidFill>
                <a:latin typeface="Rubik"/>
                <a:ea typeface="Rubik"/>
                <a:cs typeface="Rubik"/>
                <a:sym typeface="Rubik"/>
              </a:rPr>
              <a:t>Análisis de Redes Sociales con </a:t>
            </a:r>
            <a:r>
              <a:rPr lang="es-MX" sz="3200" b="1" dirty="0" err="1">
                <a:solidFill>
                  <a:srgbClr val="666666"/>
                </a:solidFill>
                <a:latin typeface="Rubik"/>
                <a:ea typeface="Rubik"/>
                <a:cs typeface="Rubik"/>
                <a:sym typeface="Rubik"/>
              </a:rPr>
              <a:t>Georeferenciación</a:t>
            </a:r>
            <a:endParaRPr lang="es-MX" sz="3200" b="1" dirty="0">
              <a:solidFill>
                <a:srgbClr val="666666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" name="Google Shape;192;p13"/>
          <p:cNvSpPr txBox="1"/>
          <p:nvPr/>
        </p:nvSpPr>
        <p:spPr>
          <a:xfrm>
            <a:off x="251241" y="1180649"/>
            <a:ext cx="704305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Extraer Tweets por ubicación (</a:t>
            </a:r>
            <a:r>
              <a:rPr lang="es-MX" sz="2400" b="1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Librerría</a:t>
            </a:r>
            <a:r>
              <a:rPr lang="es-MX" sz="2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MX" sz="2400" b="1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rtweet</a:t>
            </a:r>
            <a:r>
              <a:rPr lang="es-MX" sz="2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24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" name="Google Shape;193;p13"/>
          <p:cNvCxnSpPr/>
          <p:nvPr/>
        </p:nvCxnSpPr>
        <p:spPr>
          <a:xfrm>
            <a:off x="370984" y="1642273"/>
            <a:ext cx="7126729" cy="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5" name="Google Shape;189;p13"/>
          <p:cNvGrpSpPr/>
          <p:nvPr/>
        </p:nvGrpSpPr>
        <p:grpSpPr>
          <a:xfrm>
            <a:off x="256249" y="1826805"/>
            <a:ext cx="7276666" cy="1239131"/>
            <a:chOff x="0" y="192315"/>
            <a:chExt cx="6444344" cy="638625"/>
          </a:xfrm>
        </p:grpSpPr>
        <p:sp>
          <p:nvSpPr>
            <p:cNvPr id="6" name="Google Shape;190;p13"/>
            <p:cNvSpPr/>
            <p:nvPr/>
          </p:nvSpPr>
          <p:spPr>
            <a:xfrm>
              <a:off x="0" y="192315"/>
              <a:ext cx="6444344" cy="638625"/>
            </a:xfrm>
            <a:prstGeom prst="roundRect">
              <a:avLst>
                <a:gd name="adj" fmla="val 16667"/>
              </a:avLst>
            </a:prstGeom>
            <a:solidFill>
              <a:srgbClr val="1E4E79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91;p13"/>
            <p:cNvSpPr txBox="1"/>
            <p:nvPr/>
          </p:nvSpPr>
          <p:spPr>
            <a:xfrm>
              <a:off x="31175" y="223490"/>
              <a:ext cx="6381994" cy="5762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6200" tIns="76200" rIns="76200" bIns="76200" anchor="ctr" anchorCtr="0">
              <a:noAutofit/>
            </a:bodyPr>
            <a:lstStyle/>
            <a:p>
              <a:pPr lvl="0">
                <a:lnSpc>
                  <a:spcPct val="90000"/>
                </a:lnSpc>
              </a:pPr>
              <a:r>
                <a:rPr lang="es-MX" sz="2000" b="1" dirty="0">
                  <a:solidFill>
                    <a:schemeClr val="lt1"/>
                  </a:solidFill>
                </a:rPr>
                <a:t>&gt; </a:t>
              </a:r>
              <a:r>
                <a:rPr lang="es-MX" sz="2000" b="1" dirty="0" err="1">
                  <a:solidFill>
                    <a:schemeClr val="lt1"/>
                  </a:solidFill>
                </a:rPr>
                <a:t>search_tweets</a:t>
              </a:r>
              <a:r>
                <a:rPr lang="es-MX" sz="2000" b="1" dirty="0">
                  <a:solidFill>
                    <a:schemeClr val="lt1"/>
                  </a:solidFill>
                </a:rPr>
                <a:t>(q = "cuarentena",</a:t>
              </a:r>
            </a:p>
            <a:p>
              <a:pPr lvl="0">
                <a:lnSpc>
                  <a:spcPct val="90000"/>
                </a:lnSpc>
              </a:pPr>
              <a:r>
                <a:rPr lang="es-MX" sz="2000" b="1" dirty="0">
                  <a:solidFill>
                    <a:schemeClr val="lt1"/>
                  </a:solidFill>
                </a:rPr>
                <a:t>                              </a:t>
              </a:r>
              <a:r>
                <a:rPr lang="es-MX" sz="2000" b="1" dirty="0" err="1">
                  <a:solidFill>
                    <a:schemeClr val="lt1"/>
                  </a:solidFill>
                </a:rPr>
                <a:t>geocode</a:t>
              </a:r>
              <a:r>
                <a:rPr lang="es-MX" sz="2000" b="1" dirty="0">
                  <a:solidFill>
                    <a:schemeClr val="lt1"/>
                  </a:solidFill>
                </a:rPr>
                <a:t> = "-34.603722,-58.381592,20mi",</a:t>
              </a:r>
            </a:p>
            <a:p>
              <a:pPr lvl="0">
                <a:lnSpc>
                  <a:spcPct val="90000"/>
                </a:lnSpc>
              </a:pPr>
              <a:r>
                <a:rPr lang="es-MX" sz="2000" b="1" dirty="0">
                  <a:solidFill>
                    <a:schemeClr val="lt1"/>
                  </a:solidFill>
                </a:rPr>
                <a:t>                              </a:t>
              </a:r>
              <a:r>
                <a:rPr lang="es-MX" sz="2000" b="1" dirty="0" err="1">
                  <a:solidFill>
                    <a:schemeClr val="lt1"/>
                  </a:solidFill>
                </a:rPr>
                <a:t>include_rts</a:t>
              </a:r>
              <a:r>
                <a:rPr lang="es-MX" sz="2000" b="1" dirty="0">
                  <a:solidFill>
                    <a:schemeClr val="lt1"/>
                  </a:solidFill>
                </a:rPr>
                <a:t> = FALSE,</a:t>
              </a:r>
            </a:p>
            <a:p>
              <a:pPr lvl="0">
                <a:lnSpc>
                  <a:spcPct val="90000"/>
                </a:lnSpc>
              </a:pPr>
              <a:r>
                <a:rPr lang="es-MX" sz="2000" b="1" dirty="0">
                  <a:solidFill>
                    <a:schemeClr val="lt1"/>
                  </a:solidFill>
                </a:rPr>
                <a:t>                              n = 100000)</a:t>
              </a:r>
              <a:endParaRPr dirty="0"/>
            </a:p>
          </p:txBody>
        </p:sp>
      </p:grpSp>
      <p:sp>
        <p:nvSpPr>
          <p:cNvPr id="10" name="CuadroTexto 9"/>
          <p:cNvSpPr txBox="1"/>
          <p:nvPr/>
        </p:nvSpPr>
        <p:spPr>
          <a:xfrm>
            <a:off x="2448828" y="351942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800" dirty="0">
                <a:solidFill>
                  <a:schemeClr val="accent1">
                    <a:lumMod val="75000"/>
                  </a:schemeClr>
                </a:solidFill>
              </a:rPr>
              <a:t>Tópico</a:t>
            </a:r>
          </a:p>
        </p:txBody>
      </p:sp>
      <p:sp>
        <p:nvSpPr>
          <p:cNvPr id="17" name="Elipse 16"/>
          <p:cNvSpPr/>
          <p:nvPr/>
        </p:nvSpPr>
        <p:spPr>
          <a:xfrm>
            <a:off x="2302525" y="1780752"/>
            <a:ext cx="2368964" cy="530458"/>
          </a:xfrm>
          <a:prstGeom prst="ellipse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cxnSp>
        <p:nvCxnSpPr>
          <p:cNvPr id="19" name="Conector recto de flecha 18"/>
          <p:cNvCxnSpPr/>
          <p:nvPr/>
        </p:nvCxnSpPr>
        <p:spPr>
          <a:xfrm flipH="1">
            <a:off x="2919470" y="2311210"/>
            <a:ext cx="22033" cy="12138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78471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188;p13"/>
          <p:cNvSpPr txBox="1"/>
          <p:nvPr/>
        </p:nvSpPr>
        <p:spPr>
          <a:xfrm>
            <a:off x="200953" y="0"/>
            <a:ext cx="8742093" cy="4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s-MX" sz="3000" b="1" i="0" u="none" strike="noStrike" cap="none" dirty="0">
                <a:solidFill>
                  <a:srgbClr val="45637F"/>
                </a:solidFill>
                <a:latin typeface="Rubik"/>
                <a:ea typeface="Rubik"/>
                <a:cs typeface="Rubik"/>
                <a:sym typeface="Rubik"/>
              </a:rPr>
              <a:t>Nos proponen analizar la siguiente base</a:t>
            </a:r>
            <a:endParaRPr sz="3000" b="1" i="0" u="none" strike="noStrike" cap="none" dirty="0">
              <a:solidFill>
                <a:srgbClr val="45637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20660BA8-CDA5-4049-914C-1ABDC197AF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595" y="635225"/>
            <a:ext cx="4216405" cy="3873050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2A61419A-1757-42AD-9C87-14E23F74AF6F}"/>
              </a:ext>
            </a:extLst>
          </p:cNvPr>
          <p:cNvSpPr txBox="1"/>
          <p:nvPr/>
        </p:nvSpPr>
        <p:spPr>
          <a:xfrm>
            <a:off x="4726640" y="1022717"/>
            <a:ext cx="441736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s-AR" b="1" i="1" dirty="0">
                <a:solidFill>
                  <a:schemeClr val="bg1"/>
                </a:solidFill>
                <a:highlight>
                  <a:srgbClr val="45637F"/>
                </a:highlight>
                <a:latin typeface="Rubik" panose="020B0604020202020204" charset="-79"/>
                <a:cs typeface="Rubik" panose="020B0604020202020204" charset="-79"/>
              </a:rPr>
              <a:t>Price</a:t>
            </a:r>
            <a:r>
              <a:rPr lang="es-AR" dirty="0">
                <a:solidFill>
                  <a:schemeClr val="bg1"/>
                </a:solidFill>
                <a:highlight>
                  <a:srgbClr val="45637F"/>
                </a:highlight>
                <a:latin typeface="Rubik" panose="020B0604020202020204" charset="-79"/>
                <a:cs typeface="Rubik" panose="020B0604020202020204" charset="-79"/>
              </a:rPr>
              <a:t>:</a:t>
            </a:r>
            <a:r>
              <a:rPr lang="es-AR" dirty="0">
                <a:latin typeface="Rubik" panose="020B0604020202020204" charset="-79"/>
                <a:cs typeface="Rubik" panose="020B0604020202020204" charset="-79"/>
              </a:rPr>
              <a:t> valor en pesos de los alquileres por metro cuadrado </a:t>
            </a:r>
            <a:r>
              <a:rPr lang="es-AR" b="1" dirty="0">
                <a:latin typeface="Rubik" panose="020B0604020202020204" charset="-79"/>
                <a:cs typeface="Rubik" panose="020B0604020202020204" charset="-79"/>
              </a:rPr>
              <a:t>(variable continua)</a:t>
            </a:r>
          </a:p>
          <a:p>
            <a:pPr algn="just">
              <a:lnSpc>
                <a:spcPct val="150000"/>
              </a:lnSpc>
            </a:pPr>
            <a:r>
              <a:rPr lang="es-AR" b="1" i="1" dirty="0" err="1">
                <a:solidFill>
                  <a:schemeClr val="bg1"/>
                </a:solidFill>
                <a:highlight>
                  <a:srgbClr val="45637F"/>
                </a:highlight>
                <a:latin typeface="Rubik" panose="020B0604020202020204" charset="-79"/>
                <a:cs typeface="Rubik" panose="020B0604020202020204" charset="-79"/>
              </a:rPr>
              <a:t>Propertry_type</a:t>
            </a:r>
            <a:r>
              <a:rPr lang="es-AR" b="1" i="1" dirty="0">
                <a:solidFill>
                  <a:schemeClr val="bg1"/>
                </a:solidFill>
                <a:highlight>
                  <a:srgbClr val="45637F"/>
                </a:highlight>
                <a:latin typeface="Rubik" panose="020B0604020202020204" charset="-79"/>
                <a:cs typeface="Rubik" panose="020B0604020202020204" charset="-79"/>
              </a:rPr>
              <a:t>: </a:t>
            </a:r>
            <a:r>
              <a:rPr lang="es-AR" dirty="0">
                <a:latin typeface="Rubik" panose="020B0604020202020204" charset="-79"/>
                <a:cs typeface="Rubik" panose="020B0604020202020204" charset="-79"/>
              </a:rPr>
              <a:t>Tipo de propiedad en alquiler </a:t>
            </a:r>
            <a:r>
              <a:rPr lang="es-AR" b="1" dirty="0">
                <a:latin typeface="Rubik" panose="020B0604020202020204" charset="-79"/>
                <a:cs typeface="Rubik" panose="020B0604020202020204" charset="-79"/>
              </a:rPr>
              <a:t>(variable categórica)</a:t>
            </a:r>
          </a:p>
          <a:p>
            <a:pPr algn="just">
              <a:lnSpc>
                <a:spcPct val="150000"/>
              </a:lnSpc>
            </a:pPr>
            <a:r>
              <a:rPr lang="es-AR" b="1" i="1" dirty="0" err="1">
                <a:solidFill>
                  <a:schemeClr val="bg1"/>
                </a:solidFill>
                <a:highlight>
                  <a:srgbClr val="45637F"/>
                </a:highlight>
                <a:latin typeface="Rubik" panose="020B0604020202020204" charset="-79"/>
                <a:cs typeface="Rubik" panose="020B0604020202020204" charset="-79"/>
              </a:rPr>
              <a:t>Rooms</a:t>
            </a:r>
            <a:r>
              <a:rPr lang="es-AR" b="1" i="1" dirty="0">
                <a:solidFill>
                  <a:schemeClr val="bg1"/>
                </a:solidFill>
                <a:highlight>
                  <a:srgbClr val="45637F"/>
                </a:highlight>
                <a:latin typeface="Rubik" panose="020B0604020202020204" charset="-79"/>
                <a:cs typeface="Rubik" panose="020B0604020202020204" charset="-79"/>
              </a:rPr>
              <a:t>:</a:t>
            </a:r>
            <a:r>
              <a:rPr lang="es-AR" dirty="0">
                <a:latin typeface="Rubik" panose="020B0604020202020204" charset="-79"/>
                <a:cs typeface="Rubik" panose="020B0604020202020204" charset="-79"/>
              </a:rPr>
              <a:t> Cantidad de ambientes </a:t>
            </a:r>
            <a:r>
              <a:rPr lang="es-AR" b="1" dirty="0">
                <a:latin typeface="Rubik" panose="020B0604020202020204" charset="-79"/>
                <a:cs typeface="Rubik" panose="020B0604020202020204" charset="-79"/>
              </a:rPr>
              <a:t>(variable</a:t>
            </a:r>
            <a:r>
              <a:rPr lang="es-AR" dirty="0">
                <a:latin typeface="Rubik" panose="020B0604020202020204" charset="-79"/>
                <a:cs typeface="Rubik" panose="020B0604020202020204" charset="-79"/>
              </a:rPr>
              <a:t> </a:t>
            </a:r>
            <a:r>
              <a:rPr lang="es-AR" b="1" dirty="0">
                <a:latin typeface="Rubik" panose="020B0604020202020204" charset="-79"/>
                <a:cs typeface="Rubik" panose="020B0604020202020204" charset="-79"/>
              </a:rPr>
              <a:t>continua)</a:t>
            </a:r>
            <a:endParaRPr lang="es-AR" b="1" i="1" dirty="0">
              <a:solidFill>
                <a:schemeClr val="bg1"/>
              </a:solidFill>
              <a:latin typeface="Rubik" panose="020B0604020202020204" charset="-79"/>
              <a:cs typeface="Rubik" panose="020B0604020202020204" charset="-79"/>
            </a:endParaRPr>
          </a:p>
          <a:p>
            <a:pPr algn="just">
              <a:lnSpc>
                <a:spcPct val="150000"/>
              </a:lnSpc>
            </a:pPr>
            <a:r>
              <a:rPr lang="es-AR" b="1" i="1" dirty="0" err="1">
                <a:solidFill>
                  <a:schemeClr val="bg1"/>
                </a:solidFill>
                <a:highlight>
                  <a:srgbClr val="45637F"/>
                </a:highlight>
                <a:latin typeface="Rubik" panose="020B0604020202020204" charset="-79"/>
                <a:cs typeface="Rubik" panose="020B0604020202020204" charset="-79"/>
              </a:rPr>
              <a:t>Surface_covered</a:t>
            </a:r>
            <a:r>
              <a:rPr lang="es-AR" b="1" i="1" dirty="0">
                <a:solidFill>
                  <a:schemeClr val="bg1"/>
                </a:solidFill>
                <a:highlight>
                  <a:srgbClr val="45637F"/>
                </a:highlight>
                <a:latin typeface="Rubik" panose="020B0604020202020204" charset="-79"/>
                <a:cs typeface="Rubik" panose="020B0604020202020204" charset="-79"/>
              </a:rPr>
              <a:t>:</a:t>
            </a:r>
            <a:r>
              <a:rPr lang="es-AR" dirty="0">
                <a:latin typeface="Rubik" panose="020B0604020202020204" charset="-79"/>
                <a:cs typeface="Rubik" panose="020B0604020202020204" charset="-79"/>
              </a:rPr>
              <a:t> Superficie cubierta </a:t>
            </a:r>
            <a:r>
              <a:rPr lang="es-AR" b="1" dirty="0">
                <a:latin typeface="Rubik" panose="020B0604020202020204" charset="-79"/>
                <a:cs typeface="Rubik" panose="020B0604020202020204" charset="-79"/>
              </a:rPr>
              <a:t>(variable continua)</a:t>
            </a:r>
            <a:endParaRPr lang="es-AR" b="1" i="1" dirty="0">
              <a:solidFill>
                <a:schemeClr val="bg1"/>
              </a:solidFill>
              <a:latin typeface="Rubik" panose="020B0604020202020204" charset="-79"/>
              <a:cs typeface="Rubik" panose="020B0604020202020204" charset="-79"/>
            </a:endParaRPr>
          </a:p>
          <a:p>
            <a:pPr algn="just">
              <a:lnSpc>
                <a:spcPct val="150000"/>
              </a:lnSpc>
            </a:pPr>
            <a:r>
              <a:rPr lang="es-AR" b="1" i="1" dirty="0" err="1">
                <a:solidFill>
                  <a:schemeClr val="bg1"/>
                </a:solidFill>
                <a:highlight>
                  <a:srgbClr val="45637F"/>
                </a:highlight>
                <a:latin typeface="Rubik" panose="020B0604020202020204" charset="-79"/>
                <a:cs typeface="Rubik" panose="020B0604020202020204" charset="-79"/>
              </a:rPr>
              <a:t>Bedrooms</a:t>
            </a:r>
            <a:r>
              <a:rPr lang="es-AR" b="1" i="1" dirty="0">
                <a:solidFill>
                  <a:schemeClr val="bg1"/>
                </a:solidFill>
                <a:highlight>
                  <a:srgbClr val="45637F"/>
                </a:highlight>
                <a:latin typeface="Rubik" panose="020B0604020202020204" charset="-79"/>
                <a:cs typeface="Rubik" panose="020B0604020202020204" charset="-79"/>
              </a:rPr>
              <a:t>: </a:t>
            </a:r>
            <a:r>
              <a:rPr lang="es-AR" dirty="0">
                <a:solidFill>
                  <a:schemeClr val="tx1"/>
                </a:solidFill>
                <a:latin typeface="Rubik" panose="020B0604020202020204" charset="-79"/>
                <a:cs typeface="Rubik" panose="020B0604020202020204" charset="-79"/>
              </a:rPr>
              <a:t>Cantidad de habitaciones </a:t>
            </a:r>
            <a:r>
              <a:rPr lang="es-AR" b="1" dirty="0">
                <a:latin typeface="Rubik" panose="020B0604020202020204" charset="-79"/>
                <a:cs typeface="Rubik" panose="020B0604020202020204" charset="-79"/>
              </a:rPr>
              <a:t>(variable discreta)</a:t>
            </a:r>
            <a:endParaRPr lang="es-AR" b="1" i="1" dirty="0">
              <a:solidFill>
                <a:schemeClr val="bg1"/>
              </a:solidFill>
              <a:latin typeface="Rubik" panose="020B0604020202020204" charset="-79"/>
              <a:cs typeface="Rubik" panose="020B060402020202020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80174866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upo 15"/>
          <p:cNvGrpSpPr/>
          <p:nvPr/>
        </p:nvGrpSpPr>
        <p:grpSpPr>
          <a:xfrm>
            <a:off x="6850875" y="2750792"/>
            <a:ext cx="2259314" cy="1960795"/>
            <a:chOff x="251241" y="2716533"/>
            <a:chExt cx="2259314" cy="1960795"/>
          </a:xfrm>
        </p:grpSpPr>
        <p:pic>
          <p:nvPicPr>
            <p:cNvPr id="14" name="Imagen 1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1241" y="2716533"/>
              <a:ext cx="2259314" cy="1960795"/>
            </a:xfrm>
            <a:prstGeom prst="rect">
              <a:avLst/>
            </a:prstGeom>
          </p:spPr>
        </p:pic>
        <p:sp>
          <p:nvSpPr>
            <p:cNvPr id="15" name="Elipse 14"/>
            <p:cNvSpPr/>
            <p:nvPr/>
          </p:nvSpPr>
          <p:spPr>
            <a:xfrm>
              <a:off x="1067605" y="2942766"/>
              <a:ext cx="1197430" cy="1197430"/>
            </a:xfrm>
            <a:prstGeom prst="ellipse">
              <a:avLst/>
            </a:prstGeom>
            <a:solidFill>
              <a:schemeClr val="accent1">
                <a:lumMod val="75000"/>
                <a:alpha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</p:grpSp>
      <p:sp>
        <p:nvSpPr>
          <p:cNvPr id="2" name="Google Shape;188;p13"/>
          <p:cNvSpPr txBox="1"/>
          <p:nvPr/>
        </p:nvSpPr>
        <p:spPr>
          <a:xfrm>
            <a:off x="256249" y="386973"/>
            <a:ext cx="8291029" cy="4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buSzPts val="2400"/>
            </a:pPr>
            <a:r>
              <a:rPr lang="es-MX" sz="3200" b="1" dirty="0">
                <a:solidFill>
                  <a:srgbClr val="666666"/>
                </a:solidFill>
                <a:latin typeface="Rubik"/>
                <a:ea typeface="Rubik"/>
                <a:cs typeface="Rubik"/>
                <a:sym typeface="Rubik"/>
              </a:rPr>
              <a:t>Análisis de Redes Sociales con </a:t>
            </a:r>
            <a:r>
              <a:rPr lang="es-MX" sz="3200" b="1" dirty="0" err="1">
                <a:solidFill>
                  <a:srgbClr val="666666"/>
                </a:solidFill>
                <a:latin typeface="Rubik"/>
                <a:ea typeface="Rubik"/>
                <a:cs typeface="Rubik"/>
                <a:sym typeface="Rubik"/>
              </a:rPr>
              <a:t>Georeferenciación</a:t>
            </a:r>
            <a:endParaRPr lang="es-MX" sz="3200" b="1" dirty="0">
              <a:solidFill>
                <a:srgbClr val="666666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" name="Google Shape;192;p13"/>
          <p:cNvSpPr txBox="1"/>
          <p:nvPr/>
        </p:nvSpPr>
        <p:spPr>
          <a:xfrm>
            <a:off x="251241" y="1180649"/>
            <a:ext cx="704305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Extraer Tweets por ubicación (</a:t>
            </a:r>
            <a:r>
              <a:rPr lang="es-MX" sz="2400" b="1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Librerría</a:t>
            </a:r>
            <a:r>
              <a:rPr lang="es-MX" sz="2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MX" sz="2400" b="1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rtweet</a:t>
            </a:r>
            <a:r>
              <a:rPr lang="es-MX" sz="2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24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" name="Google Shape;193;p13"/>
          <p:cNvCxnSpPr/>
          <p:nvPr/>
        </p:nvCxnSpPr>
        <p:spPr>
          <a:xfrm>
            <a:off x="370984" y="1642273"/>
            <a:ext cx="7126729" cy="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5" name="Google Shape;189;p13"/>
          <p:cNvGrpSpPr/>
          <p:nvPr/>
        </p:nvGrpSpPr>
        <p:grpSpPr>
          <a:xfrm>
            <a:off x="256249" y="1826805"/>
            <a:ext cx="7276666" cy="1239131"/>
            <a:chOff x="0" y="192315"/>
            <a:chExt cx="6444344" cy="638625"/>
          </a:xfrm>
        </p:grpSpPr>
        <p:sp>
          <p:nvSpPr>
            <p:cNvPr id="6" name="Google Shape;190;p13"/>
            <p:cNvSpPr/>
            <p:nvPr/>
          </p:nvSpPr>
          <p:spPr>
            <a:xfrm>
              <a:off x="0" y="192315"/>
              <a:ext cx="6444344" cy="638625"/>
            </a:xfrm>
            <a:prstGeom prst="roundRect">
              <a:avLst>
                <a:gd name="adj" fmla="val 16667"/>
              </a:avLst>
            </a:prstGeom>
            <a:solidFill>
              <a:srgbClr val="1E4E79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91;p13"/>
            <p:cNvSpPr txBox="1"/>
            <p:nvPr/>
          </p:nvSpPr>
          <p:spPr>
            <a:xfrm>
              <a:off x="31175" y="223490"/>
              <a:ext cx="6381994" cy="5762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6200" tIns="76200" rIns="76200" bIns="76200" anchor="ctr" anchorCtr="0">
              <a:noAutofit/>
            </a:bodyPr>
            <a:lstStyle/>
            <a:p>
              <a:pPr lvl="0">
                <a:lnSpc>
                  <a:spcPct val="90000"/>
                </a:lnSpc>
              </a:pPr>
              <a:r>
                <a:rPr lang="es-MX" sz="2000" b="1" dirty="0">
                  <a:solidFill>
                    <a:schemeClr val="lt1"/>
                  </a:solidFill>
                </a:rPr>
                <a:t>&gt; </a:t>
              </a:r>
              <a:r>
                <a:rPr lang="es-MX" sz="2000" b="1" dirty="0" err="1">
                  <a:solidFill>
                    <a:schemeClr val="lt1"/>
                  </a:solidFill>
                </a:rPr>
                <a:t>search_tweets</a:t>
              </a:r>
              <a:r>
                <a:rPr lang="es-MX" sz="2000" b="1" dirty="0">
                  <a:solidFill>
                    <a:schemeClr val="lt1"/>
                  </a:solidFill>
                </a:rPr>
                <a:t>(q = "cuarentena",</a:t>
              </a:r>
            </a:p>
            <a:p>
              <a:pPr lvl="0">
                <a:lnSpc>
                  <a:spcPct val="90000"/>
                </a:lnSpc>
              </a:pPr>
              <a:r>
                <a:rPr lang="es-MX" sz="2000" b="1" dirty="0">
                  <a:solidFill>
                    <a:schemeClr val="lt1"/>
                  </a:solidFill>
                </a:rPr>
                <a:t>                              </a:t>
              </a:r>
              <a:r>
                <a:rPr lang="es-MX" sz="2000" b="1" dirty="0" err="1">
                  <a:solidFill>
                    <a:schemeClr val="lt1"/>
                  </a:solidFill>
                </a:rPr>
                <a:t>geocode</a:t>
              </a:r>
              <a:r>
                <a:rPr lang="es-MX" sz="2000" b="1" dirty="0">
                  <a:solidFill>
                    <a:schemeClr val="lt1"/>
                  </a:solidFill>
                </a:rPr>
                <a:t> = "-34.603722,-58.381592,20mi",</a:t>
              </a:r>
            </a:p>
            <a:p>
              <a:pPr lvl="0">
                <a:lnSpc>
                  <a:spcPct val="90000"/>
                </a:lnSpc>
              </a:pPr>
              <a:r>
                <a:rPr lang="es-MX" sz="2000" b="1" dirty="0">
                  <a:solidFill>
                    <a:schemeClr val="lt1"/>
                  </a:solidFill>
                </a:rPr>
                <a:t>                              </a:t>
              </a:r>
              <a:r>
                <a:rPr lang="es-MX" sz="2000" b="1" dirty="0" err="1">
                  <a:solidFill>
                    <a:schemeClr val="lt1"/>
                  </a:solidFill>
                </a:rPr>
                <a:t>include_rts</a:t>
              </a:r>
              <a:r>
                <a:rPr lang="es-MX" sz="2000" b="1" dirty="0">
                  <a:solidFill>
                    <a:schemeClr val="lt1"/>
                  </a:solidFill>
                </a:rPr>
                <a:t> = FALSE,</a:t>
              </a:r>
            </a:p>
            <a:p>
              <a:pPr lvl="0">
                <a:lnSpc>
                  <a:spcPct val="90000"/>
                </a:lnSpc>
              </a:pPr>
              <a:r>
                <a:rPr lang="es-MX" sz="2000" b="1" dirty="0">
                  <a:solidFill>
                    <a:schemeClr val="lt1"/>
                  </a:solidFill>
                </a:rPr>
                <a:t>                              n = 100000)</a:t>
              </a:r>
              <a:endParaRPr dirty="0"/>
            </a:p>
          </p:txBody>
        </p:sp>
      </p:grpSp>
      <p:sp>
        <p:nvSpPr>
          <p:cNvPr id="11" name="CuadroTexto 10"/>
          <p:cNvSpPr txBox="1"/>
          <p:nvPr/>
        </p:nvSpPr>
        <p:spPr>
          <a:xfrm>
            <a:off x="1400019" y="3534157"/>
            <a:ext cx="3281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1800" b="1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s-MX" b="0" dirty="0"/>
              <a:t>Ubicación (</a:t>
            </a:r>
            <a:r>
              <a:rPr lang="es-MX" b="0" dirty="0" err="1"/>
              <a:t>Centroide</a:t>
            </a:r>
            <a:r>
              <a:rPr lang="es-MX" b="0" dirty="0"/>
              <a:t> + Radio)</a:t>
            </a:r>
          </a:p>
        </p:txBody>
      </p:sp>
      <p:sp>
        <p:nvSpPr>
          <p:cNvPr id="17" name="Elipse 16"/>
          <p:cNvSpPr/>
          <p:nvPr/>
        </p:nvSpPr>
        <p:spPr>
          <a:xfrm>
            <a:off x="2205628" y="2036462"/>
            <a:ext cx="5362487" cy="530458"/>
          </a:xfrm>
          <a:prstGeom prst="ellipse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cxnSp>
        <p:nvCxnSpPr>
          <p:cNvPr id="19" name="Conector recto de flecha 18"/>
          <p:cNvCxnSpPr/>
          <p:nvPr/>
        </p:nvCxnSpPr>
        <p:spPr>
          <a:xfrm flipH="1">
            <a:off x="2919470" y="2311210"/>
            <a:ext cx="22033" cy="12138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786800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upo 15"/>
          <p:cNvGrpSpPr/>
          <p:nvPr/>
        </p:nvGrpSpPr>
        <p:grpSpPr>
          <a:xfrm>
            <a:off x="6850875" y="2750792"/>
            <a:ext cx="2259314" cy="1960795"/>
            <a:chOff x="251241" y="2716533"/>
            <a:chExt cx="2259314" cy="1960795"/>
          </a:xfrm>
        </p:grpSpPr>
        <p:pic>
          <p:nvPicPr>
            <p:cNvPr id="14" name="Imagen 1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1241" y="2716533"/>
              <a:ext cx="2259314" cy="1960795"/>
            </a:xfrm>
            <a:prstGeom prst="rect">
              <a:avLst/>
            </a:prstGeom>
          </p:spPr>
        </p:pic>
        <p:sp>
          <p:nvSpPr>
            <p:cNvPr id="15" name="Elipse 14"/>
            <p:cNvSpPr/>
            <p:nvPr/>
          </p:nvSpPr>
          <p:spPr>
            <a:xfrm>
              <a:off x="1067605" y="2942766"/>
              <a:ext cx="1197430" cy="1197430"/>
            </a:xfrm>
            <a:prstGeom prst="ellipse">
              <a:avLst/>
            </a:prstGeom>
            <a:solidFill>
              <a:schemeClr val="accent1">
                <a:lumMod val="75000"/>
                <a:alpha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</p:grpSp>
      <p:sp>
        <p:nvSpPr>
          <p:cNvPr id="2" name="Google Shape;188;p13"/>
          <p:cNvSpPr txBox="1"/>
          <p:nvPr/>
        </p:nvSpPr>
        <p:spPr>
          <a:xfrm>
            <a:off x="256249" y="386973"/>
            <a:ext cx="8291029" cy="4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buSzPts val="2400"/>
            </a:pPr>
            <a:r>
              <a:rPr lang="es-MX" sz="3200" b="1" dirty="0">
                <a:solidFill>
                  <a:srgbClr val="666666"/>
                </a:solidFill>
                <a:latin typeface="Rubik"/>
                <a:ea typeface="Rubik"/>
                <a:cs typeface="Rubik"/>
                <a:sym typeface="Rubik"/>
              </a:rPr>
              <a:t>Análisis de Redes Sociales con </a:t>
            </a:r>
            <a:r>
              <a:rPr lang="es-MX" sz="3200" b="1" dirty="0" err="1">
                <a:solidFill>
                  <a:srgbClr val="666666"/>
                </a:solidFill>
                <a:latin typeface="Rubik"/>
                <a:ea typeface="Rubik"/>
                <a:cs typeface="Rubik"/>
                <a:sym typeface="Rubik"/>
              </a:rPr>
              <a:t>Georeferenciación</a:t>
            </a:r>
            <a:endParaRPr lang="es-MX" sz="3200" b="1" dirty="0">
              <a:solidFill>
                <a:srgbClr val="666666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" name="Google Shape;192;p13"/>
          <p:cNvSpPr txBox="1"/>
          <p:nvPr/>
        </p:nvSpPr>
        <p:spPr>
          <a:xfrm>
            <a:off x="251241" y="1180649"/>
            <a:ext cx="704305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Extraer Tweets por ubicación (</a:t>
            </a:r>
            <a:r>
              <a:rPr lang="es-MX" sz="2400" b="1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Librerría</a:t>
            </a:r>
            <a:r>
              <a:rPr lang="es-MX" sz="2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MX" sz="2400" b="1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rtweet</a:t>
            </a:r>
            <a:r>
              <a:rPr lang="es-MX" sz="2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24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" name="Google Shape;193;p13"/>
          <p:cNvCxnSpPr/>
          <p:nvPr/>
        </p:nvCxnSpPr>
        <p:spPr>
          <a:xfrm>
            <a:off x="370984" y="1642273"/>
            <a:ext cx="7126729" cy="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5" name="Google Shape;189;p13"/>
          <p:cNvGrpSpPr/>
          <p:nvPr/>
        </p:nvGrpSpPr>
        <p:grpSpPr>
          <a:xfrm>
            <a:off x="256249" y="1826805"/>
            <a:ext cx="7276666" cy="1239131"/>
            <a:chOff x="0" y="192315"/>
            <a:chExt cx="6444344" cy="638625"/>
          </a:xfrm>
        </p:grpSpPr>
        <p:sp>
          <p:nvSpPr>
            <p:cNvPr id="6" name="Google Shape;190;p13"/>
            <p:cNvSpPr/>
            <p:nvPr/>
          </p:nvSpPr>
          <p:spPr>
            <a:xfrm>
              <a:off x="0" y="192315"/>
              <a:ext cx="6444344" cy="638625"/>
            </a:xfrm>
            <a:prstGeom prst="roundRect">
              <a:avLst>
                <a:gd name="adj" fmla="val 16667"/>
              </a:avLst>
            </a:prstGeom>
            <a:solidFill>
              <a:srgbClr val="1E4E79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91;p13"/>
            <p:cNvSpPr txBox="1"/>
            <p:nvPr/>
          </p:nvSpPr>
          <p:spPr>
            <a:xfrm>
              <a:off x="31175" y="223490"/>
              <a:ext cx="6381994" cy="5762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6200" tIns="76200" rIns="76200" bIns="76200" anchor="ctr" anchorCtr="0">
              <a:noAutofit/>
            </a:bodyPr>
            <a:lstStyle/>
            <a:p>
              <a:pPr lvl="0">
                <a:lnSpc>
                  <a:spcPct val="90000"/>
                </a:lnSpc>
              </a:pPr>
              <a:r>
                <a:rPr lang="es-MX" sz="2000" b="1" dirty="0">
                  <a:solidFill>
                    <a:schemeClr val="lt1"/>
                  </a:solidFill>
                </a:rPr>
                <a:t>&gt; </a:t>
              </a:r>
              <a:r>
                <a:rPr lang="es-MX" sz="2000" b="1" dirty="0" err="1">
                  <a:solidFill>
                    <a:schemeClr val="lt1"/>
                  </a:solidFill>
                </a:rPr>
                <a:t>search_tweets</a:t>
              </a:r>
              <a:r>
                <a:rPr lang="es-MX" sz="2000" b="1" dirty="0">
                  <a:solidFill>
                    <a:schemeClr val="lt1"/>
                  </a:solidFill>
                </a:rPr>
                <a:t>(q = "cuarentena",</a:t>
              </a:r>
            </a:p>
            <a:p>
              <a:pPr lvl="0">
                <a:lnSpc>
                  <a:spcPct val="90000"/>
                </a:lnSpc>
              </a:pPr>
              <a:r>
                <a:rPr lang="es-MX" sz="2000" b="1" dirty="0">
                  <a:solidFill>
                    <a:schemeClr val="lt1"/>
                  </a:solidFill>
                </a:rPr>
                <a:t>                              </a:t>
              </a:r>
              <a:r>
                <a:rPr lang="es-MX" sz="2000" b="1" dirty="0" err="1">
                  <a:solidFill>
                    <a:schemeClr val="lt1"/>
                  </a:solidFill>
                </a:rPr>
                <a:t>geocode</a:t>
              </a:r>
              <a:r>
                <a:rPr lang="es-MX" sz="2000" b="1" dirty="0">
                  <a:solidFill>
                    <a:schemeClr val="lt1"/>
                  </a:solidFill>
                </a:rPr>
                <a:t> = "-34.603722,-58.381592,20mi",</a:t>
              </a:r>
            </a:p>
            <a:p>
              <a:pPr lvl="0">
                <a:lnSpc>
                  <a:spcPct val="90000"/>
                </a:lnSpc>
              </a:pPr>
              <a:r>
                <a:rPr lang="es-MX" sz="2000" b="1" dirty="0">
                  <a:solidFill>
                    <a:schemeClr val="lt1"/>
                  </a:solidFill>
                </a:rPr>
                <a:t>                              </a:t>
              </a:r>
              <a:r>
                <a:rPr lang="es-MX" sz="2000" b="1" dirty="0" err="1">
                  <a:solidFill>
                    <a:schemeClr val="lt1"/>
                  </a:solidFill>
                </a:rPr>
                <a:t>include_rts</a:t>
              </a:r>
              <a:r>
                <a:rPr lang="es-MX" sz="2000" b="1" dirty="0">
                  <a:solidFill>
                    <a:schemeClr val="lt1"/>
                  </a:solidFill>
                </a:rPr>
                <a:t> = FALSE,</a:t>
              </a:r>
            </a:p>
            <a:p>
              <a:pPr lvl="0">
                <a:lnSpc>
                  <a:spcPct val="90000"/>
                </a:lnSpc>
              </a:pPr>
              <a:r>
                <a:rPr lang="es-MX" sz="2000" b="1" dirty="0">
                  <a:solidFill>
                    <a:schemeClr val="lt1"/>
                  </a:solidFill>
                </a:rPr>
                <a:t>                              n = 100000)</a:t>
              </a:r>
              <a:endParaRPr dirty="0"/>
            </a:p>
          </p:txBody>
        </p:sp>
      </p:grpSp>
      <p:sp>
        <p:nvSpPr>
          <p:cNvPr id="11" name="CuadroTexto 10"/>
          <p:cNvSpPr txBox="1"/>
          <p:nvPr/>
        </p:nvSpPr>
        <p:spPr>
          <a:xfrm>
            <a:off x="1659363" y="3546523"/>
            <a:ext cx="2762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1800" b="1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s-MX" b="0" dirty="0"/>
              <a:t>Tener en cuenta </a:t>
            </a:r>
            <a:r>
              <a:rPr lang="es-MX" b="0" dirty="0" err="1"/>
              <a:t>Rtweets</a:t>
            </a:r>
            <a:endParaRPr lang="es-MX" b="0" dirty="0"/>
          </a:p>
        </p:txBody>
      </p:sp>
      <p:sp>
        <p:nvSpPr>
          <p:cNvPr id="17" name="Elipse 16"/>
          <p:cNvSpPr/>
          <p:nvPr/>
        </p:nvSpPr>
        <p:spPr>
          <a:xfrm>
            <a:off x="2040375" y="2311209"/>
            <a:ext cx="3137553" cy="530458"/>
          </a:xfrm>
          <a:prstGeom prst="ellipse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cxnSp>
        <p:nvCxnSpPr>
          <p:cNvPr id="19" name="Conector recto de flecha 18"/>
          <p:cNvCxnSpPr/>
          <p:nvPr/>
        </p:nvCxnSpPr>
        <p:spPr>
          <a:xfrm flipH="1">
            <a:off x="2919470" y="2311210"/>
            <a:ext cx="22033" cy="12138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150974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upo 15"/>
          <p:cNvGrpSpPr/>
          <p:nvPr/>
        </p:nvGrpSpPr>
        <p:grpSpPr>
          <a:xfrm>
            <a:off x="6323682" y="2430773"/>
            <a:ext cx="2853569" cy="2285017"/>
            <a:chOff x="251241" y="2716533"/>
            <a:chExt cx="2259314" cy="1960795"/>
          </a:xfrm>
        </p:grpSpPr>
        <p:pic>
          <p:nvPicPr>
            <p:cNvPr id="14" name="Imagen 1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1241" y="2716533"/>
              <a:ext cx="2259314" cy="1960795"/>
            </a:xfrm>
            <a:prstGeom prst="rect">
              <a:avLst/>
            </a:prstGeom>
          </p:spPr>
        </p:pic>
        <p:sp>
          <p:nvSpPr>
            <p:cNvPr id="15" name="Elipse 14"/>
            <p:cNvSpPr/>
            <p:nvPr/>
          </p:nvSpPr>
          <p:spPr>
            <a:xfrm>
              <a:off x="1067605" y="2942766"/>
              <a:ext cx="1197430" cy="1197430"/>
            </a:xfrm>
            <a:prstGeom prst="ellipse">
              <a:avLst/>
            </a:prstGeom>
            <a:solidFill>
              <a:schemeClr val="accent1">
                <a:lumMod val="75000"/>
                <a:alpha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</p:grpSp>
      <p:sp>
        <p:nvSpPr>
          <p:cNvPr id="2" name="Google Shape;188;p13"/>
          <p:cNvSpPr txBox="1"/>
          <p:nvPr/>
        </p:nvSpPr>
        <p:spPr>
          <a:xfrm>
            <a:off x="256249" y="386973"/>
            <a:ext cx="8291029" cy="4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buSzPts val="2400"/>
            </a:pPr>
            <a:r>
              <a:rPr lang="es-MX" sz="3200" b="1" dirty="0">
                <a:solidFill>
                  <a:srgbClr val="666666"/>
                </a:solidFill>
                <a:latin typeface="Rubik"/>
                <a:ea typeface="Rubik"/>
                <a:cs typeface="Rubik"/>
                <a:sym typeface="Rubik"/>
              </a:rPr>
              <a:t>Análisis de Redes Sociales con </a:t>
            </a:r>
            <a:r>
              <a:rPr lang="es-MX" sz="3200" b="1" dirty="0" err="1">
                <a:solidFill>
                  <a:srgbClr val="666666"/>
                </a:solidFill>
                <a:latin typeface="Rubik"/>
                <a:ea typeface="Rubik"/>
                <a:cs typeface="Rubik"/>
                <a:sym typeface="Rubik"/>
              </a:rPr>
              <a:t>Georeferenciación</a:t>
            </a:r>
            <a:endParaRPr lang="es-MX" sz="3200" b="1" dirty="0">
              <a:solidFill>
                <a:srgbClr val="666666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" name="Google Shape;192;p13"/>
          <p:cNvSpPr txBox="1"/>
          <p:nvPr/>
        </p:nvSpPr>
        <p:spPr>
          <a:xfrm>
            <a:off x="251241" y="1180649"/>
            <a:ext cx="704305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Extraer Tweets por ubicación (</a:t>
            </a:r>
            <a:r>
              <a:rPr lang="es-MX" sz="2400" b="1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Librerría</a:t>
            </a:r>
            <a:r>
              <a:rPr lang="es-MX" sz="2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MX" sz="2400" b="1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rtweet</a:t>
            </a:r>
            <a:r>
              <a:rPr lang="es-MX" sz="2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24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" name="Google Shape;193;p13"/>
          <p:cNvCxnSpPr/>
          <p:nvPr/>
        </p:nvCxnSpPr>
        <p:spPr>
          <a:xfrm>
            <a:off x="370984" y="1642273"/>
            <a:ext cx="7126729" cy="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5" name="Google Shape;189;p13"/>
          <p:cNvGrpSpPr/>
          <p:nvPr/>
        </p:nvGrpSpPr>
        <p:grpSpPr>
          <a:xfrm>
            <a:off x="256249" y="1826805"/>
            <a:ext cx="7276666" cy="1239131"/>
            <a:chOff x="0" y="192315"/>
            <a:chExt cx="6444344" cy="638625"/>
          </a:xfrm>
        </p:grpSpPr>
        <p:sp>
          <p:nvSpPr>
            <p:cNvPr id="6" name="Google Shape;190;p13"/>
            <p:cNvSpPr/>
            <p:nvPr/>
          </p:nvSpPr>
          <p:spPr>
            <a:xfrm>
              <a:off x="0" y="192315"/>
              <a:ext cx="6444344" cy="638625"/>
            </a:xfrm>
            <a:prstGeom prst="roundRect">
              <a:avLst>
                <a:gd name="adj" fmla="val 16667"/>
              </a:avLst>
            </a:prstGeom>
            <a:solidFill>
              <a:srgbClr val="1E4E79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91;p13"/>
            <p:cNvSpPr txBox="1"/>
            <p:nvPr/>
          </p:nvSpPr>
          <p:spPr>
            <a:xfrm>
              <a:off x="31175" y="223490"/>
              <a:ext cx="6381994" cy="5762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6200" tIns="76200" rIns="76200" bIns="76200" anchor="ctr" anchorCtr="0">
              <a:noAutofit/>
            </a:bodyPr>
            <a:lstStyle/>
            <a:p>
              <a:pPr lvl="0">
                <a:lnSpc>
                  <a:spcPct val="90000"/>
                </a:lnSpc>
              </a:pPr>
              <a:r>
                <a:rPr lang="es-MX" sz="2000" b="1" dirty="0">
                  <a:solidFill>
                    <a:schemeClr val="lt1"/>
                  </a:solidFill>
                </a:rPr>
                <a:t>&gt; </a:t>
              </a:r>
              <a:r>
                <a:rPr lang="es-MX" sz="2000" b="1" dirty="0" err="1">
                  <a:solidFill>
                    <a:schemeClr val="lt1"/>
                  </a:solidFill>
                </a:rPr>
                <a:t>search_tweets</a:t>
              </a:r>
              <a:r>
                <a:rPr lang="es-MX" sz="2000" b="1" dirty="0">
                  <a:solidFill>
                    <a:schemeClr val="lt1"/>
                  </a:solidFill>
                </a:rPr>
                <a:t>(q = "cuarentena",</a:t>
              </a:r>
            </a:p>
            <a:p>
              <a:pPr lvl="0">
                <a:lnSpc>
                  <a:spcPct val="90000"/>
                </a:lnSpc>
              </a:pPr>
              <a:r>
                <a:rPr lang="es-MX" sz="2000" b="1" dirty="0">
                  <a:solidFill>
                    <a:schemeClr val="lt1"/>
                  </a:solidFill>
                </a:rPr>
                <a:t>                              </a:t>
              </a:r>
              <a:r>
                <a:rPr lang="es-MX" sz="2000" b="1" dirty="0" err="1">
                  <a:solidFill>
                    <a:schemeClr val="lt1"/>
                  </a:solidFill>
                </a:rPr>
                <a:t>geocode</a:t>
              </a:r>
              <a:r>
                <a:rPr lang="es-MX" sz="2000" b="1" dirty="0">
                  <a:solidFill>
                    <a:schemeClr val="lt1"/>
                  </a:solidFill>
                </a:rPr>
                <a:t> = "-34.603722,-58.381592,20mi",</a:t>
              </a:r>
            </a:p>
            <a:p>
              <a:pPr lvl="0">
                <a:lnSpc>
                  <a:spcPct val="90000"/>
                </a:lnSpc>
              </a:pPr>
              <a:r>
                <a:rPr lang="es-MX" sz="2000" b="1" dirty="0">
                  <a:solidFill>
                    <a:schemeClr val="lt1"/>
                  </a:solidFill>
                </a:rPr>
                <a:t>                              </a:t>
              </a:r>
              <a:r>
                <a:rPr lang="es-MX" sz="2000" b="1" dirty="0" err="1">
                  <a:solidFill>
                    <a:schemeClr val="lt1"/>
                  </a:solidFill>
                </a:rPr>
                <a:t>include_rts</a:t>
              </a:r>
              <a:r>
                <a:rPr lang="es-MX" sz="2000" b="1" dirty="0">
                  <a:solidFill>
                    <a:schemeClr val="lt1"/>
                  </a:solidFill>
                </a:rPr>
                <a:t> = FALSE,</a:t>
              </a:r>
            </a:p>
            <a:p>
              <a:pPr lvl="0">
                <a:lnSpc>
                  <a:spcPct val="90000"/>
                </a:lnSpc>
              </a:pPr>
              <a:r>
                <a:rPr lang="es-MX" sz="2000" b="1" dirty="0">
                  <a:solidFill>
                    <a:schemeClr val="lt1"/>
                  </a:solidFill>
                </a:rPr>
                <a:t>                              n = 100000)</a:t>
              </a:r>
              <a:endParaRPr dirty="0"/>
            </a:p>
          </p:txBody>
        </p:sp>
      </p:grpSp>
      <p:sp>
        <p:nvSpPr>
          <p:cNvPr id="11" name="CuadroTexto 10"/>
          <p:cNvSpPr txBox="1"/>
          <p:nvPr/>
        </p:nvSpPr>
        <p:spPr>
          <a:xfrm>
            <a:off x="1505127" y="3550727"/>
            <a:ext cx="3057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1800" b="1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s-MX" b="0" dirty="0"/>
              <a:t>Máximo de Tweets por traer</a:t>
            </a:r>
          </a:p>
        </p:txBody>
      </p:sp>
      <p:sp>
        <p:nvSpPr>
          <p:cNvPr id="17" name="Elipse 16"/>
          <p:cNvSpPr/>
          <p:nvPr/>
        </p:nvSpPr>
        <p:spPr>
          <a:xfrm>
            <a:off x="2236423" y="2574008"/>
            <a:ext cx="1972617" cy="530458"/>
          </a:xfrm>
          <a:prstGeom prst="ellipse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cxnSp>
        <p:nvCxnSpPr>
          <p:cNvPr id="19" name="Conector recto de flecha 18"/>
          <p:cNvCxnSpPr/>
          <p:nvPr/>
        </p:nvCxnSpPr>
        <p:spPr>
          <a:xfrm flipH="1">
            <a:off x="2919470" y="2311210"/>
            <a:ext cx="22033" cy="12138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74015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upo 15"/>
          <p:cNvGrpSpPr/>
          <p:nvPr/>
        </p:nvGrpSpPr>
        <p:grpSpPr>
          <a:xfrm>
            <a:off x="6323682" y="2430773"/>
            <a:ext cx="2853569" cy="2285017"/>
            <a:chOff x="251241" y="2716533"/>
            <a:chExt cx="2259314" cy="1960795"/>
          </a:xfrm>
        </p:grpSpPr>
        <p:pic>
          <p:nvPicPr>
            <p:cNvPr id="14" name="Imagen 1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1241" y="2716533"/>
              <a:ext cx="2259314" cy="1960795"/>
            </a:xfrm>
            <a:prstGeom prst="rect">
              <a:avLst/>
            </a:prstGeom>
          </p:spPr>
        </p:pic>
        <p:sp>
          <p:nvSpPr>
            <p:cNvPr id="15" name="Elipse 14"/>
            <p:cNvSpPr/>
            <p:nvPr/>
          </p:nvSpPr>
          <p:spPr>
            <a:xfrm>
              <a:off x="1067605" y="2942766"/>
              <a:ext cx="1197430" cy="1197430"/>
            </a:xfrm>
            <a:prstGeom prst="ellipse">
              <a:avLst/>
            </a:prstGeom>
            <a:solidFill>
              <a:schemeClr val="accent1">
                <a:lumMod val="75000"/>
                <a:alpha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</p:grpSp>
      <p:sp>
        <p:nvSpPr>
          <p:cNvPr id="2" name="Google Shape;188;p13"/>
          <p:cNvSpPr txBox="1"/>
          <p:nvPr/>
        </p:nvSpPr>
        <p:spPr>
          <a:xfrm>
            <a:off x="256249" y="386973"/>
            <a:ext cx="8291029" cy="4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buSzPts val="2400"/>
            </a:pPr>
            <a:r>
              <a:rPr lang="es-MX" sz="3200" b="1" dirty="0">
                <a:solidFill>
                  <a:srgbClr val="666666"/>
                </a:solidFill>
                <a:latin typeface="Rubik"/>
                <a:ea typeface="Rubik"/>
                <a:cs typeface="Rubik"/>
                <a:sym typeface="Rubik"/>
              </a:rPr>
              <a:t>Análisis de Redes Sociales con </a:t>
            </a:r>
            <a:r>
              <a:rPr lang="es-MX" sz="3200" b="1" dirty="0" err="1">
                <a:solidFill>
                  <a:srgbClr val="666666"/>
                </a:solidFill>
                <a:latin typeface="Rubik"/>
                <a:ea typeface="Rubik"/>
                <a:cs typeface="Rubik"/>
                <a:sym typeface="Rubik"/>
              </a:rPr>
              <a:t>Georeferenciación</a:t>
            </a:r>
            <a:endParaRPr lang="es-MX" sz="3200" b="1" dirty="0">
              <a:solidFill>
                <a:srgbClr val="666666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" name="Google Shape;192;p13"/>
          <p:cNvSpPr txBox="1"/>
          <p:nvPr/>
        </p:nvSpPr>
        <p:spPr>
          <a:xfrm>
            <a:off x="251241" y="1180649"/>
            <a:ext cx="704305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Extraer Tweets por ubicación (</a:t>
            </a:r>
            <a:r>
              <a:rPr lang="es-MX" sz="2400" b="1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Librerría</a:t>
            </a:r>
            <a:r>
              <a:rPr lang="es-MX" sz="2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MX" sz="2400" b="1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rtweet</a:t>
            </a:r>
            <a:r>
              <a:rPr lang="es-MX" sz="2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24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" name="Google Shape;193;p13"/>
          <p:cNvCxnSpPr/>
          <p:nvPr/>
        </p:nvCxnSpPr>
        <p:spPr>
          <a:xfrm>
            <a:off x="370984" y="1642273"/>
            <a:ext cx="7126729" cy="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5" name="Google Shape;189;p13"/>
          <p:cNvGrpSpPr/>
          <p:nvPr/>
        </p:nvGrpSpPr>
        <p:grpSpPr>
          <a:xfrm>
            <a:off x="256249" y="1826805"/>
            <a:ext cx="7276666" cy="1239131"/>
            <a:chOff x="0" y="192315"/>
            <a:chExt cx="6444344" cy="638625"/>
          </a:xfrm>
        </p:grpSpPr>
        <p:sp>
          <p:nvSpPr>
            <p:cNvPr id="6" name="Google Shape;190;p13"/>
            <p:cNvSpPr/>
            <p:nvPr/>
          </p:nvSpPr>
          <p:spPr>
            <a:xfrm>
              <a:off x="0" y="192315"/>
              <a:ext cx="6444344" cy="638625"/>
            </a:xfrm>
            <a:prstGeom prst="roundRect">
              <a:avLst>
                <a:gd name="adj" fmla="val 16667"/>
              </a:avLst>
            </a:prstGeom>
            <a:solidFill>
              <a:srgbClr val="1E4E79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91;p13"/>
            <p:cNvSpPr txBox="1"/>
            <p:nvPr/>
          </p:nvSpPr>
          <p:spPr>
            <a:xfrm>
              <a:off x="31175" y="223490"/>
              <a:ext cx="6381994" cy="5762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6200" tIns="76200" rIns="76200" bIns="76200" anchor="ctr" anchorCtr="0">
              <a:noAutofit/>
            </a:bodyPr>
            <a:lstStyle/>
            <a:p>
              <a:pPr lvl="0">
                <a:lnSpc>
                  <a:spcPct val="90000"/>
                </a:lnSpc>
              </a:pPr>
              <a:r>
                <a:rPr lang="es-MX" sz="2000" b="1" dirty="0">
                  <a:solidFill>
                    <a:schemeClr val="lt1"/>
                  </a:solidFill>
                </a:rPr>
                <a:t>&gt; </a:t>
              </a:r>
              <a:r>
                <a:rPr lang="es-MX" sz="2000" b="1" dirty="0" err="1">
                  <a:solidFill>
                    <a:schemeClr val="lt1"/>
                  </a:solidFill>
                </a:rPr>
                <a:t>search_tweets</a:t>
              </a:r>
              <a:r>
                <a:rPr lang="es-MX" sz="2000" b="1" dirty="0">
                  <a:solidFill>
                    <a:schemeClr val="lt1"/>
                  </a:solidFill>
                </a:rPr>
                <a:t>(q = "cuarentena",</a:t>
              </a:r>
            </a:p>
            <a:p>
              <a:pPr lvl="0">
                <a:lnSpc>
                  <a:spcPct val="90000"/>
                </a:lnSpc>
              </a:pPr>
              <a:r>
                <a:rPr lang="es-MX" sz="2000" b="1" dirty="0">
                  <a:solidFill>
                    <a:schemeClr val="lt1"/>
                  </a:solidFill>
                </a:rPr>
                <a:t>                              </a:t>
              </a:r>
              <a:r>
                <a:rPr lang="es-MX" sz="2000" b="1" dirty="0" err="1">
                  <a:solidFill>
                    <a:schemeClr val="lt1"/>
                  </a:solidFill>
                </a:rPr>
                <a:t>geocode</a:t>
              </a:r>
              <a:r>
                <a:rPr lang="es-MX" sz="2000" b="1" dirty="0">
                  <a:solidFill>
                    <a:schemeClr val="lt1"/>
                  </a:solidFill>
                </a:rPr>
                <a:t> = "-34.603722,-58.381592,20mi",</a:t>
              </a:r>
            </a:p>
            <a:p>
              <a:pPr lvl="0">
                <a:lnSpc>
                  <a:spcPct val="90000"/>
                </a:lnSpc>
              </a:pPr>
              <a:r>
                <a:rPr lang="es-MX" sz="2000" b="1" dirty="0">
                  <a:solidFill>
                    <a:schemeClr val="lt1"/>
                  </a:solidFill>
                </a:rPr>
                <a:t>                              </a:t>
              </a:r>
              <a:r>
                <a:rPr lang="es-MX" sz="2000" b="1" dirty="0" err="1">
                  <a:solidFill>
                    <a:schemeClr val="lt1"/>
                  </a:solidFill>
                </a:rPr>
                <a:t>include_rts</a:t>
              </a:r>
              <a:r>
                <a:rPr lang="es-MX" sz="2000" b="1" dirty="0">
                  <a:solidFill>
                    <a:schemeClr val="lt1"/>
                  </a:solidFill>
                </a:rPr>
                <a:t> = FALSE,</a:t>
              </a:r>
            </a:p>
            <a:p>
              <a:pPr lvl="0">
                <a:lnSpc>
                  <a:spcPct val="90000"/>
                </a:lnSpc>
              </a:pPr>
              <a:r>
                <a:rPr lang="es-MX" sz="2000" b="1" dirty="0">
                  <a:solidFill>
                    <a:schemeClr val="lt1"/>
                  </a:solidFill>
                </a:rPr>
                <a:t>                              n = 100000)</a:t>
              </a:r>
              <a:endParaRPr dirty="0"/>
            </a:p>
          </p:txBody>
        </p:sp>
      </p:grpSp>
      <p:sp>
        <p:nvSpPr>
          <p:cNvPr id="11" name="CuadroTexto 10"/>
          <p:cNvSpPr txBox="1"/>
          <p:nvPr/>
        </p:nvSpPr>
        <p:spPr>
          <a:xfrm>
            <a:off x="370984" y="3290698"/>
            <a:ext cx="44215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1800" b="1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s-MX" b="0" dirty="0"/>
              <a:t>Está función genera un data </a:t>
            </a:r>
            <a:r>
              <a:rPr lang="es-MX" b="0" dirty="0" err="1"/>
              <a:t>frame</a:t>
            </a:r>
            <a:r>
              <a:rPr lang="es-MX" b="0" dirty="0"/>
              <a:t> con información de los Tweets con ese tópico, y en algunos casos se obtiene una ubicación exacta de ellos </a:t>
            </a:r>
          </a:p>
        </p:txBody>
      </p:sp>
    </p:spTree>
    <p:extLst>
      <p:ext uri="{BB962C8B-B14F-4D97-AF65-F5344CB8AC3E}">
        <p14:creationId xmlns:p14="http://schemas.microsoft.com/office/powerpoint/2010/main" val="175211701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41"/>
          <p:cNvSpPr txBox="1"/>
          <p:nvPr/>
        </p:nvSpPr>
        <p:spPr>
          <a:xfrm>
            <a:off x="0" y="1866528"/>
            <a:ext cx="9144000" cy="94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50"/>
              <a:buFont typeface="Trebuchet MS"/>
              <a:buNone/>
            </a:pPr>
            <a:r>
              <a:rPr lang="es-MX" sz="5400" b="1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¡Muchas gracias!</a:t>
            </a:r>
            <a:endParaRPr sz="5400" b="1" i="0" u="none" strike="noStrike" cap="non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531" name="Google Shape;531;p41"/>
          <p:cNvSpPr txBox="1"/>
          <p:nvPr/>
        </p:nvSpPr>
        <p:spPr>
          <a:xfrm>
            <a:off x="0" y="2905952"/>
            <a:ext cx="9144000" cy="4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50"/>
              <a:buFont typeface="Trebuchet MS"/>
              <a:buNone/>
            </a:pPr>
            <a:r>
              <a:rPr lang="es-MX" sz="24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¡Sigamos trabajando!</a:t>
            </a:r>
            <a:endParaRPr sz="2400" b="0" i="0" u="none" strike="noStrike" cap="non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0D6CF2B5-9145-48E8-AA10-3CD11FEA05A2}"/>
              </a:ext>
            </a:extLst>
          </p:cNvPr>
          <p:cNvSpPr txBox="1"/>
          <p:nvPr/>
        </p:nvSpPr>
        <p:spPr>
          <a:xfrm>
            <a:off x="562167" y="539243"/>
            <a:ext cx="8019665" cy="41095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s-AR" sz="1800" dirty="0">
                <a:solidFill>
                  <a:schemeClr val="tx1"/>
                </a:solidFill>
                <a:latin typeface="Rubik" panose="020B0604020202020204" charset="-79"/>
                <a:cs typeface="Rubik" panose="020B0604020202020204" charset="-79"/>
              </a:rPr>
              <a:t>Utilizaremos la librería</a:t>
            </a:r>
            <a:r>
              <a:rPr lang="es-AR" sz="1800" dirty="0">
                <a:solidFill>
                  <a:schemeClr val="tx1"/>
                </a:solidFill>
                <a:highlight>
                  <a:srgbClr val="45637F"/>
                </a:highlight>
                <a:latin typeface="Rubik" panose="020B0604020202020204" charset="-79"/>
                <a:cs typeface="Rubik" panose="020B0604020202020204" charset="-79"/>
              </a:rPr>
              <a:t> </a:t>
            </a:r>
            <a:r>
              <a:rPr lang="es-AR" sz="1800" b="1" i="1" dirty="0">
                <a:solidFill>
                  <a:schemeClr val="bg1"/>
                </a:solidFill>
                <a:highlight>
                  <a:srgbClr val="45637F"/>
                </a:highlight>
                <a:latin typeface="Rubik" panose="020B0604020202020204" charset="-79"/>
                <a:cs typeface="Rubik" panose="020B0604020202020204" charset="-79"/>
              </a:rPr>
              <a:t>ggplot2: </a:t>
            </a:r>
          </a:p>
          <a:p>
            <a:pPr algn="just">
              <a:lnSpc>
                <a:spcPct val="150000"/>
              </a:lnSpc>
            </a:pPr>
            <a:endParaRPr lang="es-AR" sz="800" b="1" i="1" dirty="0">
              <a:solidFill>
                <a:schemeClr val="bg1"/>
              </a:solidFill>
              <a:highlight>
                <a:srgbClr val="45637F"/>
              </a:highlight>
              <a:latin typeface="Rubik" panose="020B0604020202020204" charset="-79"/>
              <a:cs typeface="Rubik" panose="020B0604020202020204" charset="-79"/>
            </a:endParaRPr>
          </a:p>
          <a:p>
            <a:pPr marL="285750" indent="-285750" algn="just">
              <a:lnSpc>
                <a:spcPct val="150000"/>
              </a:lnSpc>
              <a:buFontTx/>
              <a:buChar char="-"/>
            </a:pPr>
            <a:r>
              <a:rPr lang="es-AR" sz="1800" dirty="0">
                <a:solidFill>
                  <a:schemeClr val="tx1"/>
                </a:solidFill>
                <a:latin typeface="Rubik" panose="020B0604020202020204" charset="-79"/>
                <a:cs typeface="Rubik" panose="020B0604020202020204" charset="-79"/>
              </a:rPr>
              <a:t>Es flexible para crear gráficos visualmente atractivos.</a:t>
            </a:r>
          </a:p>
          <a:p>
            <a:pPr algn="just">
              <a:lnSpc>
                <a:spcPct val="150000"/>
              </a:lnSpc>
            </a:pPr>
            <a:endParaRPr lang="es-AR" sz="800" dirty="0">
              <a:solidFill>
                <a:schemeClr val="tx1"/>
              </a:solidFill>
              <a:latin typeface="Rubik" panose="020B0604020202020204" charset="-79"/>
              <a:cs typeface="Rubik" panose="020B0604020202020204" charset="-79"/>
            </a:endParaRPr>
          </a:p>
          <a:p>
            <a:pPr marL="285750" indent="-285750" algn="just">
              <a:lnSpc>
                <a:spcPct val="150000"/>
              </a:lnSpc>
              <a:buFontTx/>
              <a:buChar char="-"/>
            </a:pPr>
            <a:r>
              <a:rPr lang="es-AR" sz="1800" dirty="0">
                <a:solidFill>
                  <a:schemeClr val="tx1"/>
                </a:solidFill>
                <a:latin typeface="Rubik" panose="020B0604020202020204" charset="-79"/>
                <a:cs typeface="Rubik" panose="020B0604020202020204" charset="-79"/>
              </a:rPr>
              <a:t>Tiene mantenimiento constante.</a:t>
            </a:r>
          </a:p>
          <a:p>
            <a:pPr marL="285750" indent="-285750" algn="just">
              <a:lnSpc>
                <a:spcPct val="150000"/>
              </a:lnSpc>
              <a:buFontTx/>
              <a:buChar char="-"/>
            </a:pPr>
            <a:endParaRPr lang="es-AR" sz="800" dirty="0">
              <a:solidFill>
                <a:schemeClr val="tx1"/>
              </a:solidFill>
              <a:latin typeface="Rubik" panose="020B0604020202020204" charset="-79"/>
              <a:cs typeface="Rubik" panose="020B0604020202020204" charset="-79"/>
            </a:endParaRPr>
          </a:p>
          <a:p>
            <a:pPr marL="285750" indent="-285750" algn="just">
              <a:lnSpc>
                <a:spcPct val="150000"/>
              </a:lnSpc>
              <a:buFontTx/>
              <a:buChar char="-"/>
            </a:pPr>
            <a:r>
              <a:rPr lang="es-ES" sz="1800" dirty="0">
                <a:solidFill>
                  <a:schemeClr val="tx1"/>
                </a:solidFill>
                <a:latin typeface="Rubik" panose="020B0604020202020204" charset="-79"/>
                <a:cs typeface="Rubik" panose="020B0604020202020204" charset="-79"/>
              </a:rPr>
              <a:t>Permite manipular los títulos, los ejes, los colores, los símbolos y tamaños, entre otros elementos.</a:t>
            </a:r>
          </a:p>
          <a:p>
            <a:pPr marL="285750" indent="-285750" algn="just">
              <a:lnSpc>
                <a:spcPct val="150000"/>
              </a:lnSpc>
              <a:buFontTx/>
              <a:buChar char="-"/>
            </a:pPr>
            <a:endParaRPr lang="es-ES" sz="800" dirty="0">
              <a:solidFill>
                <a:schemeClr val="tx1"/>
              </a:solidFill>
              <a:latin typeface="Rubik" panose="020B0604020202020204" charset="-79"/>
              <a:cs typeface="Rubik" panose="020B0604020202020204" charset="-79"/>
            </a:endParaRPr>
          </a:p>
          <a:p>
            <a:pPr marL="285750" indent="-285750" algn="just">
              <a:lnSpc>
                <a:spcPct val="150000"/>
              </a:lnSpc>
              <a:buFontTx/>
              <a:buChar char="-"/>
            </a:pPr>
            <a:r>
              <a:rPr lang="es-AR" sz="1800" dirty="0">
                <a:solidFill>
                  <a:schemeClr val="tx1"/>
                </a:solidFill>
                <a:latin typeface="Rubik" panose="020B0604020202020204" charset="-79"/>
                <a:cs typeface="Rubik" panose="020B0604020202020204" charset="-79"/>
              </a:rPr>
              <a:t>Maneja objetos de la clase </a:t>
            </a:r>
            <a:r>
              <a:rPr lang="es-AR" sz="1800" i="1" dirty="0" err="1">
                <a:solidFill>
                  <a:schemeClr val="tx1"/>
                </a:solidFill>
                <a:latin typeface="Rubik" panose="020B0604020202020204" charset="-79"/>
                <a:cs typeface="Rubik" panose="020B0604020202020204" charset="-79"/>
              </a:rPr>
              <a:t>data.frame</a:t>
            </a:r>
            <a:r>
              <a:rPr lang="es-AR" sz="1800" i="1" dirty="0">
                <a:solidFill>
                  <a:schemeClr val="tx1"/>
                </a:solidFill>
                <a:latin typeface="Rubik" panose="020B0604020202020204" charset="-79"/>
                <a:cs typeface="Rubik" panose="020B0604020202020204" charset="-79"/>
              </a:rPr>
              <a:t>.</a:t>
            </a:r>
          </a:p>
          <a:p>
            <a:pPr marL="285750" indent="-285750" algn="just">
              <a:lnSpc>
                <a:spcPct val="150000"/>
              </a:lnSpc>
              <a:buFontTx/>
              <a:buChar char="-"/>
            </a:pPr>
            <a:endParaRPr lang="es-AR" sz="1800" i="1" dirty="0">
              <a:solidFill>
                <a:schemeClr val="tx1"/>
              </a:solidFill>
              <a:latin typeface="Rubik" panose="020B0604020202020204" charset="-79"/>
              <a:cs typeface="Rubik" panose="020B0604020202020204" charset="-79"/>
            </a:endParaRPr>
          </a:p>
          <a:p>
            <a:pPr algn="ctr">
              <a:lnSpc>
                <a:spcPct val="150000"/>
              </a:lnSpc>
            </a:pPr>
            <a:r>
              <a:rPr lang="es-AR" sz="1800" i="1" dirty="0">
                <a:solidFill>
                  <a:schemeClr val="tx1"/>
                </a:solidFill>
                <a:latin typeface="Rubik" panose="020B0604020202020204" charset="-79"/>
                <a:cs typeface="Rubik" panose="020B0604020202020204" charset="-79"/>
              </a:rPr>
              <a:t>Carguemos la librería -&gt; </a:t>
            </a:r>
            <a:r>
              <a:rPr lang="es-AR" sz="1800" b="1" i="1" dirty="0" err="1">
                <a:solidFill>
                  <a:schemeClr val="bg1"/>
                </a:solidFill>
                <a:highlight>
                  <a:srgbClr val="45637F"/>
                </a:highlight>
                <a:latin typeface="Rubik" panose="020B0604020202020204" charset="-79"/>
                <a:cs typeface="Rubik" panose="020B0604020202020204" charset="-79"/>
              </a:rPr>
              <a:t>library</a:t>
            </a:r>
            <a:r>
              <a:rPr lang="es-AR" sz="1800" b="1" i="1" dirty="0">
                <a:solidFill>
                  <a:schemeClr val="bg1"/>
                </a:solidFill>
                <a:highlight>
                  <a:srgbClr val="45637F"/>
                </a:highlight>
                <a:latin typeface="Rubik" panose="020B0604020202020204" charset="-79"/>
                <a:cs typeface="Rubik" panose="020B0604020202020204" charset="-79"/>
              </a:rPr>
              <a:t>(ggplot2)</a:t>
            </a:r>
          </a:p>
        </p:txBody>
      </p:sp>
      <p:sp>
        <p:nvSpPr>
          <p:cNvPr id="4" name="Google Shape;188;p13">
            <a:extLst>
              <a:ext uri="{FF2B5EF4-FFF2-40B4-BE49-F238E27FC236}">
                <a16:creationId xmlns:a16="http://schemas.microsoft.com/office/drawing/2014/main" id="{EFF5F587-707E-409A-8CD1-1470028F6656}"/>
              </a:ext>
            </a:extLst>
          </p:cNvPr>
          <p:cNvSpPr txBox="1"/>
          <p:nvPr/>
        </p:nvSpPr>
        <p:spPr>
          <a:xfrm>
            <a:off x="207697" y="72443"/>
            <a:ext cx="6029700" cy="4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s-MX" sz="3000" b="1" i="0" u="none" strike="noStrike" cap="none" dirty="0">
                <a:solidFill>
                  <a:srgbClr val="45637F"/>
                </a:solidFill>
                <a:latin typeface="Rubik"/>
                <a:ea typeface="Rubik"/>
                <a:cs typeface="Rubik"/>
                <a:sym typeface="Rubik"/>
              </a:rPr>
              <a:t>Visualización de datos</a:t>
            </a:r>
            <a:endParaRPr sz="3000" b="1" i="0" u="none" strike="noStrike" cap="none" dirty="0">
              <a:solidFill>
                <a:srgbClr val="45637F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  <p:extLst>
      <p:ext uri="{BB962C8B-B14F-4D97-AF65-F5344CB8AC3E}">
        <p14:creationId xmlns:p14="http://schemas.microsoft.com/office/powerpoint/2010/main" val="41815917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88;p13"/>
          <p:cNvSpPr txBox="1"/>
          <p:nvPr/>
        </p:nvSpPr>
        <p:spPr>
          <a:xfrm>
            <a:off x="0" y="-13833"/>
            <a:ext cx="6029700" cy="4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s-MX" sz="3000" b="1" i="0" u="none" strike="noStrike" cap="none" dirty="0">
                <a:solidFill>
                  <a:srgbClr val="45637F"/>
                </a:solidFill>
                <a:latin typeface="Rubik"/>
                <a:ea typeface="Rubik"/>
                <a:cs typeface="Rubik"/>
                <a:sym typeface="Rubik"/>
              </a:rPr>
              <a:t>Visualización de datos</a:t>
            </a:r>
            <a:endParaRPr sz="3000" b="1" i="0" u="none" strike="noStrike" cap="none" dirty="0">
              <a:solidFill>
                <a:srgbClr val="45637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0122E086-1822-4E9B-B5CE-570563FE20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616" y="1747659"/>
            <a:ext cx="3480795" cy="2628000"/>
          </a:xfrm>
          <a:prstGeom prst="rect">
            <a:avLst/>
          </a:prstGeom>
        </p:spPr>
      </p:pic>
      <p:sp>
        <p:nvSpPr>
          <p:cNvPr id="16" name="Rectángulo 15">
            <a:extLst>
              <a:ext uri="{FF2B5EF4-FFF2-40B4-BE49-F238E27FC236}">
                <a16:creationId xmlns:a16="http://schemas.microsoft.com/office/drawing/2014/main" id="{F46CC14B-6358-44DE-9BD6-710ED03069FF}"/>
              </a:ext>
            </a:extLst>
          </p:cNvPr>
          <p:cNvSpPr/>
          <p:nvPr/>
        </p:nvSpPr>
        <p:spPr>
          <a:xfrm>
            <a:off x="186117" y="528127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AR" dirty="0" err="1">
                <a:latin typeface="Rubik" panose="020B0604020202020204" charset="-79"/>
                <a:cs typeface="Rubik" panose="020B0604020202020204" charset="-79"/>
              </a:rPr>
              <a:t>ggplot</a:t>
            </a:r>
            <a:r>
              <a:rPr lang="es-AR" dirty="0">
                <a:latin typeface="Rubik" panose="020B0604020202020204" charset="-79"/>
                <a:cs typeface="Rubik" panose="020B0604020202020204" charset="-79"/>
              </a:rPr>
              <a:t>(</a:t>
            </a:r>
            <a:r>
              <a:rPr lang="es-AR" dirty="0" err="1">
                <a:latin typeface="Rubik" panose="020B0604020202020204" charset="-79"/>
                <a:cs typeface="Rubik" panose="020B0604020202020204" charset="-79"/>
              </a:rPr>
              <a:t>data_filtro</a:t>
            </a:r>
            <a:r>
              <a:rPr lang="es-AR" dirty="0">
                <a:latin typeface="Rubik" panose="020B0604020202020204" charset="-79"/>
                <a:cs typeface="Rubik" panose="020B0604020202020204" charset="-79"/>
              </a:rPr>
              <a:t>) +</a:t>
            </a:r>
          </a:p>
          <a:p>
            <a:r>
              <a:rPr lang="es-AR" dirty="0">
                <a:latin typeface="Rubik" panose="020B0604020202020204" charset="-79"/>
                <a:cs typeface="Rubik" panose="020B0604020202020204" charset="-79"/>
              </a:rPr>
              <a:t>  </a:t>
            </a:r>
            <a:r>
              <a:rPr lang="es-AR" dirty="0" err="1">
                <a:latin typeface="Rubik" panose="020B0604020202020204" charset="-79"/>
                <a:cs typeface="Rubik" panose="020B0604020202020204" charset="-79"/>
              </a:rPr>
              <a:t>geom_point</a:t>
            </a:r>
            <a:r>
              <a:rPr lang="es-AR" dirty="0">
                <a:latin typeface="Rubik" panose="020B0604020202020204" charset="-79"/>
                <a:cs typeface="Rubik" panose="020B0604020202020204" charset="-79"/>
              </a:rPr>
              <a:t>(aes(x = </a:t>
            </a:r>
            <a:r>
              <a:rPr lang="es-AR" dirty="0" err="1">
                <a:latin typeface="Rubik" panose="020B0604020202020204" charset="-79"/>
                <a:cs typeface="Rubik" panose="020B0604020202020204" charset="-79"/>
              </a:rPr>
              <a:t>price</a:t>
            </a:r>
            <a:r>
              <a:rPr lang="es-AR" dirty="0">
                <a:latin typeface="Rubik" panose="020B0604020202020204" charset="-79"/>
                <a:cs typeface="Rubik" panose="020B0604020202020204" charset="-79"/>
              </a:rPr>
              <a:t>, y = </a:t>
            </a:r>
            <a:r>
              <a:rPr lang="es-AR" dirty="0" err="1">
                <a:latin typeface="Rubik" panose="020B0604020202020204" charset="-79"/>
                <a:cs typeface="Rubik" panose="020B0604020202020204" charset="-79"/>
              </a:rPr>
              <a:t>surface_covered</a:t>
            </a:r>
            <a:r>
              <a:rPr lang="es-AR" dirty="0">
                <a:latin typeface="Rubik" panose="020B0604020202020204" charset="-79"/>
                <a:cs typeface="Rubik" panose="020B0604020202020204" charset="-79"/>
              </a:rPr>
              <a:t>))</a:t>
            </a:r>
          </a:p>
        </p:txBody>
      </p:sp>
      <p:pic>
        <p:nvPicPr>
          <p:cNvPr id="25" name="Imagen 24">
            <a:extLst>
              <a:ext uri="{FF2B5EF4-FFF2-40B4-BE49-F238E27FC236}">
                <a16:creationId xmlns:a16="http://schemas.microsoft.com/office/drawing/2014/main" id="{56674FE7-CE90-4A38-BA88-0E472940D6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3383" y="1842734"/>
            <a:ext cx="3480793" cy="2628000"/>
          </a:xfrm>
          <a:prstGeom prst="rect">
            <a:avLst/>
          </a:prstGeom>
        </p:spPr>
      </p:pic>
      <p:sp>
        <p:nvSpPr>
          <p:cNvPr id="26" name="Google Shape;191;p13">
            <a:extLst>
              <a:ext uri="{FF2B5EF4-FFF2-40B4-BE49-F238E27FC236}">
                <a16:creationId xmlns:a16="http://schemas.microsoft.com/office/drawing/2014/main" id="{F6AE4052-6FB4-4AE4-AF53-14AA99E1640D}"/>
              </a:ext>
            </a:extLst>
          </p:cNvPr>
          <p:cNvSpPr txBox="1"/>
          <p:nvPr/>
        </p:nvSpPr>
        <p:spPr>
          <a:xfrm>
            <a:off x="4754499" y="-13833"/>
            <a:ext cx="4774300" cy="1645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200" tIns="76200" rIns="76200" bIns="76200" anchor="ctr" anchorCtr="0">
            <a:noAutofit/>
          </a:bodyPr>
          <a:lstStyle/>
          <a:p>
            <a:pPr lvl="0">
              <a:lnSpc>
                <a:spcPct val="90000"/>
              </a:lnSpc>
            </a:pPr>
            <a:r>
              <a:rPr lang="es-MX" dirty="0" err="1">
                <a:solidFill>
                  <a:schemeClr val="tx1"/>
                </a:solidFill>
                <a:latin typeface="Rubik" panose="020B0604020202020204" charset="-79"/>
                <a:cs typeface="Rubik" panose="020B0604020202020204" charset="-79"/>
              </a:rPr>
              <a:t>ggplot</a:t>
            </a:r>
            <a:r>
              <a:rPr lang="es-MX" dirty="0">
                <a:solidFill>
                  <a:schemeClr val="tx1"/>
                </a:solidFill>
                <a:latin typeface="Rubik" panose="020B0604020202020204" charset="-79"/>
                <a:cs typeface="Rubik" panose="020B0604020202020204" charset="-79"/>
              </a:rPr>
              <a:t>(</a:t>
            </a:r>
            <a:r>
              <a:rPr lang="es-MX" dirty="0" err="1">
                <a:solidFill>
                  <a:schemeClr val="tx1"/>
                </a:solidFill>
                <a:latin typeface="Rubik" panose="020B0604020202020204" charset="-79"/>
                <a:cs typeface="Rubik" panose="020B0604020202020204" charset="-79"/>
              </a:rPr>
              <a:t>data_filtro</a:t>
            </a:r>
            <a:r>
              <a:rPr lang="es-MX" dirty="0">
                <a:solidFill>
                  <a:schemeClr val="tx1"/>
                </a:solidFill>
                <a:latin typeface="Rubik" panose="020B0604020202020204" charset="-79"/>
                <a:cs typeface="Rubik" panose="020B0604020202020204" charset="-79"/>
              </a:rPr>
              <a:t>) +</a:t>
            </a:r>
          </a:p>
          <a:p>
            <a:pPr lvl="0">
              <a:lnSpc>
                <a:spcPct val="90000"/>
              </a:lnSpc>
            </a:pPr>
            <a:r>
              <a:rPr lang="es-MX" dirty="0">
                <a:solidFill>
                  <a:schemeClr val="tx1"/>
                </a:solidFill>
                <a:latin typeface="Rubik" panose="020B0604020202020204" charset="-79"/>
                <a:cs typeface="Rubik" panose="020B0604020202020204" charset="-79"/>
              </a:rPr>
              <a:t>  </a:t>
            </a:r>
            <a:r>
              <a:rPr lang="es-MX" dirty="0" err="1">
                <a:solidFill>
                  <a:schemeClr val="tx1"/>
                </a:solidFill>
                <a:latin typeface="Rubik" panose="020B0604020202020204" charset="-79"/>
                <a:cs typeface="Rubik" panose="020B0604020202020204" charset="-79"/>
              </a:rPr>
              <a:t>geom_point</a:t>
            </a:r>
            <a:r>
              <a:rPr lang="es-MX" dirty="0">
                <a:solidFill>
                  <a:schemeClr val="tx1"/>
                </a:solidFill>
                <a:latin typeface="Rubik" panose="020B0604020202020204" charset="-79"/>
                <a:cs typeface="Rubik" panose="020B0604020202020204" charset="-79"/>
              </a:rPr>
              <a:t>(aes(x = </a:t>
            </a:r>
            <a:r>
              <a:rPr lang="es-MX" dirty="0" err="1">
                <a:solidFill>
                  <a:schemeClr val="tx1"/>
                </a:solidFill>
                <a:latin typeface="Rubik" panose="020B0604020202020204" charset="-79"/>
                <a:cs typeface="Rubik" panose="020B0604020202020204" charset="-79"/>
              </a:rPr>
              <a:t>price</a:t>
            </a:r>
            <a:r>
              <a:rPr lang="es-MX" dirty="0">
                <a:solidFill>
                  <a:schemeClr val="tx1"/>
                </a:solidFill>
                <a:latin typeface="Rubik" panose="020B0604020202020204" charset="-79"/>
                <a:cs typeface="Rubik" panose="020B0604020202020204" charset="-79"/>
              </a:rPr>
              <a:t>, y = </a:t>
            </a:r>
            <a:r>
              <a:rPr lang="es-MX" dirty="0" err="1">
                <a:solidFill>
                  <a:schemeClr val="tx1"/>
                </a:solidFill>
                <a:latin typeface="Rubik" panose="020B0604020202020204" charset="-79"/>
                <a:cs typeface="Rubik" panose="020B0604020202020204" charset="-79"/>
              </a:rPr>
              <a:t>surface_covered</a:t>
            </a:r>
            <a:r>
              <a:rPr lang="es-MX" dirty="0">
                <a:solidFill>
                  <a:schemeClr val="tx1"/>
                </a:solidFill>
                <a:latin typeface="Rubik" panose="020B0604020202020204" charset="-79"/>
                <a:cs typeface="Rubik" panose="020B0604020202020204" charset="-79"/>
              </a:rPr>
              <a:t>),</a:t>
            </a:r>
          </a:p>
          <a:p>
            <a:pPr lvl="0">
              <a:lnSpc>
                <a:spcPct val="90000"/>
              </a:lnSpc>
            </a:pPr>
            <a:r>
              <a:rPr lang="es-MX" dirty="0">
                <a:solidFill>
                  <a:schemeClr val="bg1"/>
                </a:solidFill>
                <a:latin typeface="Rubik" panose="020B0604020202020204" charset="-79"/>
                <a:cs typeface="Rubik" panose="020B0604020202020204" charset="-79"/>
              </a:rPr>
              <a:t>                 </a:t>
            </a:r>
            <a:r>
              <a:rPr lang="es-MX" dirty="0" err="1">
                <a:solidFill>
                  <a:schemeClr val="bg1"/>
                </a:solidFill>
                <a:highlight>
                  <a:srgbClr val="45637F"/>
                </a:highlight>
                <a:latin typeface="Rubik" panose="020B0604020202020204" charset="-79"/>
                <a:cs typeface="Rubik" panose="020B0604020202020204" charset="-79"/>
              </a:rPr>
              <a:t>alpha</a:t>
            </a:r>
            <a:r>
              <a:rPr lang="es-MX" dirty="0">
                <a:solidFill>
                  <a:schemeClr val="bg1"/>
                </a:solidFill>
                <a:highlight>
                  <a:srgbClr val="45637F"/>
                </a:highlight>
                <a:latin typeface="Rubik" panose="020B0604020202020204" charset="-79"/>
                <a:cs typeface="Rubik" panose="020B0604020202020204" charset="-79"/>
              </a:rPr>
              <a:t> = .4, </a:t>
            </a:r>
          </a:p>
          <a:p>
            <a:pPr lvl="0">
              <a:lnSpc>
                <a:spcPct val="90000"/>
              </a:lnSpc>
            </a:pPr>
            <a:r>
              <a:rPr lang="es-MX" dirty="0">
                <a:solidFill>
                  <a:schemeClr val="bg1"/>
                </a:solidFill>
                <a:latin typeface="Rubik" panose="020B0604020202020204" charset="-79"/>
                <a:cs typeface="Rubik" panose="020B0604020202020204" charset="-79"/>
              </a:rPr>
              <a:t>                 </a:t>
            </a:r>
            <a:r>
              <a:rPr lang="es-MX" dirty="0">
                <a:solidFill>
                  <a:schemeClr val="bg1"/>
                </a:solidFill>
                <a:highlight>
                  <a:srgbClr val="45637F"/>
                </a:highlight>
                <a:latin typeface="Rubik" panose="020B0604020202020204" charset="-79"/>
                <a:cs typeface="Rubik" panose="020B0604020202020204" charset="-79"/>
              </a:rPr>
              <a:t>color="#5184b9", </a:t>
            </a:r>
          </a:p>
          <a:p>
            <a:pPr lvl="0">
              <a:lnSpc>
                <a:spcPct val="90000"/>
              </a:lnSpc>
            </a:pPr>
            <a:r>
              <a:rPr lang="es-MX" dirty="0">
                <a:solidFill>
                  <a:schemeClr val="bg1"/>
                </a:solidFill>
                <a:latin typeface="Rubik" panose="020B0604020202020204" charset="-79"/>
                <a:cs typeface="Rubik" panose="020B0604020202020204" charset="-79"/>
              </a:rPr>
              <a:t>                 </a:t>
            </a:r>
            <a:r>
              <a:rPr lang="es-MX" dirty="0" err="1">
                <a:solidFill>
                  <a:schemeClr val="bg1"/>
                </a:solidFill>
                <a:highlight>
                  <a:srgbClr val="45637F"/>
                </a:highlight>
                <a:latin typeface="Rubik" panose="020B0604020202020204" charset="-79"/>
                <a:cs typeface="Rubik" panose="020B0604020202020204" charset="-79"/>
              </a:rPr>
              <a:t>size</a:t>
            </a:r>
            <a:r>
              <a:rPr lang="es-MX" dirty="0">
                <a:solidFill>
                  <a:schemeClr val="bg1"/>
                </a:solidFill>
                <a:highlight>
                  <a:srgbClr val="45637F"/>
                </a:highlight>
                <a:latin typeface="Rubik" panose="020B0604020202020204" charset="-79"/>
                <a:cs typeface="Rubik" panose="020B0604020202020204" charset="-79"/>
              </a:rPr>
              <a:t>=4)+</a:t>
            </a:r>
          </a:p>
          <a:p>
            <a:pPr lvl="0">
              <a:lnSpc>
                <a:spcPct val="90000"/>
              </a:lnSpc>
            </a:pPr>
            <a:r>
              <a:rPr lang="es-MX" dirty="0">
                <a:solidFill>
                  <a:schemeClr val="bg1"/>
                </a:solidFill>
                <a:highlight>
                  <a:srgbClr val="45637F"/>
                </a:highlight>
                <a:latin typeface="Rubik" panose="020B0604020202020204" charset="-79"/>
                <a:cs typeface="Rubik" panose="020B0604020202020204" charset="-79"/>
              </a:rPr>
              <a:t>  </a:t>
            </a:r>
            <a:r>
              <a:rPr lang="es-MX" dirty="0" err="1">
                <a:solidFill>
                  <a:schemeClr val="bg1"/>
                </a:solidFill>
                <a:highlight>
                  <a:srgbClr val="45637F"/>
                </a:highlight>
                <a:latin typeface="Rubik" panose="020B0604020202020204" charset="-79"/>
                <a:cs typeface="Rubik" panose="020B0604020202020204" charset="-79"/>
              </a:rPr>
              <a:t>labs</a:t>
            </a:r>
            <a:r>
              <a:rPr lang="es-MX" dirty="0">
                <a:solidFill>
                  <a:schemeClr val="bg1"/>
                </a:solidFill>
                <a:highlight>
                  <a:srgbClr val="45637F"/>
                </a:highlight>
                <a:latin typeface="Rubik" panose="020B0604020202020204" charset="-79"/>
                <a:cs typeface="Rubik" panose="020B0604020202020204" charset="-79"/>
              </a:rPr>
              <a:t>(x="Precio", y="Superficie cubierta")</a:t>
            </a:r>
            <a:endParaRPr lang="es-MX" sz="1800" dirty="0">
              <a:solidFill>
                <a:schemeClr val="bg1"/>
              </a:solidFill>
              <a:highlight>
                <a:srgbClr val="45637F"/>
              </a:highlight>
              <a:latin typeface="Rubik" panose="020B0604020202020204" charset="-79"/>
              <a:cs typeface="Rubik" panose="020B0604020202020204" charset="-79"/>
            </a:endParaRPr>
          </a:p>
        </p:txBody>
      </p:sp>
      <p:cxnSp>
        <p:nvCxnSpPr>
          <p:cNvPr id="27" name="Conector recto de flecha 26">
            <a:extLst>
              <a:ext uri="{FF2B5EF4-FFF2-40B4-BE49-F238E27FC236}">
                <a16:creationId xmlns:a16="http://schemas.microsoft.com/office/drawing/2014/main" id="{C72070FC-3AA2-42C7-AA3A-09FDBA9AC74F}"/>
              </a:ext>
            </a:extLst>
          </p:cNvPr>
          <p:cNvCxnSpPr>
            <a:cxnSpLocks/>
          </p:cNvCxnSpPr>
          <p:nvPr/>
        </p:nvCxnSpPr>
        <p:spPr>
          <a:xfrm>
            <a:off x="6441872" y="1525674"/>
            <a:ext cx="0" cy="221985"/>
          </a:xfrm>
          <a:prstGeom prst="straightConnector1">
            <a:avLst/>
          </a:prstGeom>
          <a:ln w="19050">
            <a:solidFill>
              <a:srgbClr val="45637F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cto de flecha 27">
            <a:extLst>
              <a:ext uri="{FF2B5EF4-FFF2-40B4-BE49-F238E27FC236}">
                <a16:creationId xmlns:a16="http://schemas.microsoft.com/office/drawing/2014/main" id="{1072DD09-6AB9-44C0-9054-813A52DF3E3B}"/>
              </a:ext>
            </a:extLst>
          </p:cNvPr>
          <p:cNvCxnSpPr>
            <a:cxnSpLocks/>
          </p:cNvCxnSpPr>
          <p:nvPr/>
        </p:nvCxnSpPr>
        <p:spPr>
          <a:xfrm>
            <a:off x="2354045" y="1303689"/>
            <a:ext cx="0" cy="221985"/>
          </a:xfrm>
          <a:prstGeom prst="straightConnector1">
            <a:avLst/>
          </a:prstGeom>
          <a:ln w="19050">
            <a:solidFill>
              <a:srgbClr val="45637F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11303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88;p13"/>
          <p:cNvSpPr txBox="1"/>
          <p:nvPr/>
        </p:nvSpPr>
        <p:spPr>
          <a:xfrm>
            <a:off x="0" y="-13833"/>
            <a:ext cx="6029700" cy="4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s-MX" sz="3000" b="1" i="0" u="none" strike="noStrike" cap="none" dirty="0">
                <a:solidFill>
                  <a:srgbClr val="45637F"/>
                </a:solidFill>
                <a:latin typeface="Rubik"/>
                <a:ea typeface="Rubik"/>
                <a:cs typeface="Rubik"/>
                <a:sym typeface="Rubik"/>
              </a:rPr>
              <a:t>Visualización de datos -</a:t>
            </a:r>
            <a:endParaRPr sz="3000" b="1" i="0" u="none" strike="noStrike" cap="none" dirty="0">
              <a:solidFill>
                <a:srgbClr val="45637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E6337673-A5D6-4FD1-B0E4-AC8E1D5BC371}"/>
              </a:ext>
            </a:extLst>
          </p:cNvPr>
          <p:cNvSpPr/>
          <p:nvPr/>
        </p:nvSpPr>
        <p:spPr>
          <a:xfrm>
            <a:off x="17227" y="558163"/>
            <a:ext cx="451431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dirty="0" err="1">
                <a:latin typeface="Rubik" panose="020B0604020202020204" charset="-79"/>
                <a:cs typeface="Rubik" panose="020B0604020202020204" charset="-79"/>
              </a:rPr>
              <a:t>ggplot</a:t>
            </a:r>
            <a:r>
              <a:rPr lang="es-AR" dirty="0">
                <a:latin typeface="Rubik" panose="020B0604020202020204" charset="-79"/>
                <a:cs typeface="Rubik" panose="020B0604020202020204" charset="-79"/>
              </a:rPr>
              <a:t>(</a:t>
            </a:r>
            <a:r>
              <a:rPr lang="es-AR" dirty="0" err="1">
                <a:latin typeface="Rubik" panose="020B0604020202020204" charset="-79"/>
                <a:cs typeface="Rubik" panose="020B0604020202020204" charset="-79"/>
              </a:rPr>
              <a:t>data_filtro</a:t>
            </a:r>
            <a:r>
              <a:rPr lang="es-AR" dirty="0">
                <a:latin typeface="Rubik" panose="020B0604020202020204" charset="-79"/>
                <a:cs typeface="Rubik" panose="020B0604020202020204" charset="-79"/>
              </a:rPr>
              <a:t>) +</a:t>
            </a:r>
          </a:p>
          <a:p>
            <a:r>
              <a:rPr lang="es-AR" dirty="0">
                <a:latin typeface="Rubik" panose="020B0604020202020204" charset="-79"/>
                <a:cs typeface="Rubik" panose="020B0604020202020204" charset="-79"/>
              </a:rPr>
              <a:t>  </a:t>
            </a:r>
            <a:r>
              <a:rPr lang="es-AR" dirty="0" err="1">
                <a:latin typeface="Rubik" panose="020B0604020202020204" charset="-79"/>
                <a:cs typeface="Rubik" panose="020B0604020202020204" charset="-79"/>
              </a:rPr>
              <a:t>geom_point</a:t>
            </a:r>
            <a:r>
              <a:rPr lang="es-AR" dirty="0">
                <a:latin typeface="Rubik" panose="020B0604020202020204" charset="-79"/>
                <a:cs typeface="Rubik" panose="020B0604020202020204" charset="-79"/>
              </a:rPr>
              <a:t>(aes(x = </a:t>
            </a:r>
            <a:r>
              <a:rPr lang="es-AR" dirty="0" err="1">
                <a:latin typeface="Rubik" panose="020B0604020202020204" charset="-79"/>
                <a:cs typeface="Rubik" panose="020B0604020202020204" charset="-79"/>
              </a:rPr>
              <a:t>price</a:t>
            </a:r>
            <a:r>
              <a:rPr lang="es-AR" dirty="0">
                <a:latin typeface="Rubik" panose="020B0604020202020204" charset="-79"/>
                <a:cs typeface="Rubik" panose="020B0604020202020204" charset="-79"/>
              </a:rPr>
              <a:t>, y = </a:t>
            </a:r>
            <a:r>
              <a:rPr lang="es-AR" dirty="0" err="1">
                <a:latin typeface="Rubik" panose="020B0604020202020204" charset="-79"/>
                <a:cs typeface="Rubik" panose="020B0604020202020204" charset="-79"/>
              </a:rPr>
              <a:t>surface_covered</a:t>
            </a:r>
            <a:r>
              <a:rPr lang="es-AR" dirty="0">
                <a:latin typeface="Rubik" panose="020B0604020202020204" charset="-79"/>
                <a:cs typeface="Rubik" panose="020B0604020202020204" charset="-79"/>
              </a:rPr>
              <a:t>, </a:t>
            </a:r>
          </a:p>
          <a:p>
            <a:r>
              <a:rPr lang="es-AR" dirty="0">
                <a:solidFill>
                  <a:schemeClr val="bg1"/>
                </a:solidFill>
                <a:latin typeface="Rubik" panose="020B0604020202020204" charset="-79"/>
                <a:cs typeface="Rubik" panose="020B0604020202020204" charset="-79"/>
              </a:rPr>
              <a:t>                          </a:t>
            </a:r>
            <a:r>
              <a:rPr lang="es-AR" dirty="0" err="1">
                <a:solidFill>
                  <a:schemeClr val="bg1"/>
                </a:solidFill>
                <a:highlight>
                  <a:srgbClr val="45637F"/>
                </a:highlight>
                <a:latin typeface="Rubik" panose="020B0604020202020204" charset="-79"/>
                <a:cs typeface="Rubik" panose="020B0604020202020204" charset="-79"/>
              </a:rPr>
              <a:t>size</a:t>
            </a:r>
            <a:r>
              <a:rPr lang="es-AR" dirty="0">
                <a:solidFill>
                  <a:schemeClr val="bg1"/>
                </a:solidFill>
                <a:highlight>
                  <a:srgbClr val="45637F"/>
                </a:highlight>
                <a:latin typeface="Rubik" panose="020B0604020202020204" charset="-79"/>
                <a:cs typeface="Rubik" panose="020B0604020202020204" charset="-79"/>
              </a:rPr>
              <a:t>=</a:t>
            </a:r>
            <a:r>
              <a:rPr lang="es-AR" dirty="0" err="1">
                <a:solidFill>
                  <a:schemeClr val="bg1"/>
                </a:solidFill>
                <a:highlight>
                  <a:srgbClr val="45637F"/>
                </a:highlight>
                <a:latin typeface="Rubik" panose="020B0604020202020204" charset="-79"/>
                <a:cs typeface="Rubik" panose="020B0604020202020204" charset="-79"/>
              </a:rPr>
              <a:t>rooms</a:t>
            </a:r>
            <a:r>
              <a:rPr lang="es-AR" dirty="0">
                <a:solidFill>
                  <a:schemeClr val="bg1"/>
                </a:solidFill>
                <a:highlight>
                  <a:srgbClr val="45637F"/>
                </a:highlight>
                <a:latin typeface="Rubik" panose="020B0604020202020204" charset="-79"/>
                <a:cs typeface="Rubik" panose="020B0604020202020204" charset="-79"/>
              </a:rPr>
              <a:t>),</a:t>
            </a:r>
          </a:p>
          <a:p>
            <a:r>
              <a:rPr lang="es-AR" dirty="0">
                <a:latin typeface="Rubik" panose="020B0604020202020204" charset="-79"/>
                <a:cs typeface="Rubik" panose="020B0604020202020204" charset="-79"/>
              </a:rPr>
              <a:t>             </a:t>
            </a:r>
            <a:r>
              <a:rPr lang="es-AR" dirty="0" err="1">
                <a:latin typeface="Rubik" panose="020B0604020202020204" charset="-79"/>
                <a:cs typeface="Rubik" panose="020B0604020202020204" charset="-79"/>
              </a:rPr>
              <a:t>alpha</a:t>
            </a:r>
            <a:r>
              <a:rPr lang="es-AR" dirty="0">
                <a:latin typeface="Rubik" panose="020B0604020202020204" charset="-79"/>
                <a:cs typeface="Rubik" panose="020B0604020202020204" charset="-79"/>
              </a:rPr>
              <a:t> = .4, color="#5184b9")+</a:t>
            </a:r>
          </a:p>
          <a:p>
            <a:r>
              <a:rPr lang="es-AR" dirty="0" err="1">
                <a:latin typeface="Rubik" panose="020B0604020202020204" charset="-79"/>
                <a:cs typeface="Rubik" panose="020B0604020202020204" charset="-79"/>
              </a:rPr>
              <a:t>labs</a:t>
            </a:r>
            <a:r>
              <a:rPr lang="es-AR" dirty="0">
                <a:latin typeface="Rubik" panose="020B0604020202020204" charset="-79"/>
                <a:cs typeface="Rubik" panose="020B0604020202020204" charset="-79"/>
              </a:rPr>
              <a:t>(x="Precio", y="Superficie cubierta", </a:t>
            </a:r>
          </a:p>
          <a:p>
            <a:r>
              <a:rPr lang="es-AR" dirty="0" err="1">
                <a:solidFill>
                  <a:schemeClr val="bg1"/>
                </a:solidFill>
                <a:highlight>
                  <a:srgbClr val="45637F"/>
                </a:highlight>
                <a:latin typeface="Rubik" panose="020B0604020202020204" charset="-79"/>
                <a:cs typeface="Rubik" panose="020B0604020202020204" charset="-79"/>
              </a:rPr>
              <a:t>size</a:t>
            </a:r>
            <a:r>
              <a:rPr lang="es-AR" dirty="0">
                <a:solidFill>
                  <a:schemeClr val="bg1"/>
                </a:solidFill>
                <a:highlight>
                  <a:srgbClr val="45637F"/>
                </a:highlight>
                <a:latin typeface="Rubik" panose="020B0604020202020204" charset="-79"/>
                <a:cs typeface="Rubik" panose="020B0604020202020204" charset="-79"/>
              </a:rPr>
              <a:t>="Ambientes")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DDF6DF8-DD0D-45AF-A1F3-EC05F02B51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60" y="1967077"/>
            <a:ext cx="3480799" cy="2628000"/>
          </a:xfrm>
          <a:prstGeom prst="rect">
            <a:avLst/>
          </a:prstGeom>
        </p:spPr>
      </p:pic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839B5B22-5CB2-4E17-9EAA-4A1101116B22}"/>
              </a:ext>
            </a:extLst>
          </p:cNvPr>
          <p:cNvCxnSpPr>
            <a:cxnSpLocks/>
          </p:cNvCxnSpPr>
          <p:nvPr/>
        </p:nvCxnSpPr>
        <p:spPr>
          <a:xfrm>
            <a:off x="1855960" y="1712724"/>
            <a:ext cx="0" cy="221985"/>
          </a:xfrm>
          <a:prstGeom prst="straightConnector1">
            <a:avLst/>
          </a:prstGeom>
          <a:ln w="19050">
            <a:solidFill>
              <a:srgbClr val="45637F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ángulo 5">
            <a:extLst>
              <a:ext uri="{FF2B5EF4-FFF2-40B4-BE49-F238E27FC236}">
                <a16:creationId xmlns:a16="http://schemas.microsoft.com/office/drawing/2014/main" id="{6416D5A5-6F18-42DB-9957-CE4CE0191E72}"/>
              </a:ext>
            </a:extLst>
          </p:cNvPr>
          <p:cNvSpPr/>
          <p:nvPr/>
        </p:nvSpPr>
        <p:spPr>
          <a:xfrm>
            <a:off x="4924002" y="590531"/>
            <a:ext cx="4572000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AR" dirty="0" err="1">
                <a:latin typeface="Rubik" panose="020B0604020202020204" charset="-79"/>
                <a:cs typeface="Rubik" panose="020B0604020202020204" charset="-79"/>
              </a:rPr>
              <a:t>ggplot</a:t>
            </a:r>
            <a:r>
              <a:rPr lang="es-AR" dirty="0">
                <a:latin typeface="Rubik" panose="020B0604020202020204" charset="-79"/>
                <a:cs typeface="Rubik" panose="020B0604020202020204" charset="-79"/>
              </a:rPr>
              <a:t>(</a:t>
            </a:r>
            <a:r>
              <a:rPr lang="es-AR" dirty="0" err="1">
                <a:latin typeface="Rubik" panose="020B0604020202020204" charset="-79"/>
                <a:cs typeface="Rubik" panose="020B0604020202020204" charset="-79"/>
              </a:rPr>
              <a:t>data_filtro</a:t>
            </a:r>
            <a:r>
              <a:rPr lang="es-AR" dirty="0">
                <a:latin typeface="Rubik" panose="020B0604020202020204" charset="-79"/>
                <a:cs typeface="Rubik" panose="020B0604020202020204" charset="-79"/>
              </a:rPr>
              <a:t>) +</a:t>
            </a:r>
          </a:p>
          <a:p>
            <a:r>
              <a:rPr lang="es-AR" dirty="0">
                <a:latin typeface="Rubik" panose="020B0604020202020204" charset="-79"/>
                <a:cs typeface="Rubik" panose="020B0604020202020204" charset="-79"/>
              </a:rPr>
              <a:t>  </a:t>
            </a:r>
            <a:r>
              <a:rPr lang="es-AR" dirty="0" err="1">
                <a:latin typeface="Rubik" panose="020B0604020202020204" charset="-79"/>
                <a:cs typeface="Rubik" panose="020B0604020202020204" charset="-79"/>
              </a:rPr>
              <a:t>geom_point</a:t>
            </a:r>
            <a:r>
              <a:rPr lang="es-AR" dirty="0">
                <a:latin typeface="Rubik" panose="020B0604020202020204" charset="-79"/>
                <a:cs typeface="Rubik" panose="020B0604020202020204" charset="-79"/>
              </a:rPr>
              <a:t>(aes(x = </a:t>
            </a:r>
            <a:r>
              <a:rPr lang="es-AR" dirty="0" err="1">
                <a:latin typeface="Rubik" panose="020B0604020202020204" charset="-79"/>
                <a:cs typeface="Rubik" panose="020B0604020202020204" charset="-79"/>
              </a:rPr>
              <a:t>price</a:t>
            </a:r>
            <a:r>
              <a:rPr lang="es-AR" dirty="0">
                <a:latin typeface="Rubik" panose="020B0604020202020204" charset="-79"/>
                <a:cs typeface="Rubik" panose="020B0604020202020204" charset="-79"/>
              </a:rPr>
              <a:t>, y = </a:t>
            </a:r>
            <a:r>
              <a:rPr lang="es-AR" dirty="0" err="1">
                <a:latin typeface="Rubik" panose="020B0604020202020204" charset="-79"/>
                <a:cs typeface="Rubik" panose="020B0604020202020204" charset="-79"/>
              </a:rPr>
              <a:t>surface_covered</a:t>
            </a:r>
            <a:r>
              <a:rPr lang="es-AR" dirty="0">
                <a:latin typeface="Rubik" panose="020B0604020202020204" charset="-79"/>
                <a:cs typeface="Rubik" panose="020B0604020202020204" charset="-79"/>
              </a:rPr>
              <a:t>, 	     </a:t>
            </a:r>
            <a:r>
              <a:rPr lang="es-AR" dirty="0">
                <a:solidFill>
                  <a:schemeClr val="bg1"/>
                </a:solidFill>
                <a:highlight>
                  <a:srgbClr val="45637F"/>
                </a:highlight>
                <a:latin typeface="Rubik" panose="020B0604020202020204" charset="-79"/>
                <a:cs typeface="Rubik" panose="020B0604020202020204" charset="-79"/>
              </a:rPr>
              <a:t>color=</a:t>
            </a:r>
            <a:r>
              <a:rPr lang="es-AR" dirty="0" err="1">
                <a:solidFill>
                  <a:schemeClr val="bg1"/>
                </a:solidFill>
                <a:highlight>
                  <a:srgbClr val="45637F"/>
                </a:highlight>
                <a:latin typeface="Rubik" panose="020B0604020202020204" charset="-79"/>
                <a:cs typeface="Rubik" panose="020B0604020202020204" charset="-79"/>
              </a:rPr>
              <a:t>property_type</a:t>
            </a:r>
            <a:r>
              <a:rPr lang="es-AR" dirty="0">
                <a:latin typeface="Rubik" panose="020B0604020202020204" charset="-79"/>
                <a:cs typeface="Rubik" panose="020B0604020202020204" charset="-79"/>
              </a:rPr>
              <a:t>),</a:t>
            </a:r>
          </a:p>
          <a:p>
            <a:r>
              <a:rPr lang="es-AR" dirty="0">
                <a:latin typeface="Rubik" panose="020B0604020202020204" charset="-79"/>
                <a:cs typeface="Rubik" panose="020B0604020202020204" charset="-79"/>
              </a:rPr>
              <a:t>             </a:t>
            </a:r>
            <a:r>
              <a:rPr lang="es-AR" dirty="0" err="1">
                <a:latin typeface="Rubik" panose="020B0604020202020204" charset="-79"/>
                <a:cs typeface="Rubik" panose="020B0604020202020204" charset="-79"/>
              </a:rPr>
              <a:t>alpha</a:t>
            </a:r>
            <a:r>
              <a:rPr lang="es-AR" dirty="0">
                <a:latin typeface="Rubik" panose="020B0604020202020204" charset="-79"/>
                <a:cs typeface="Rubik" panose="020B0604020202020204" charset="-79"/>
              </a:rPr>
              <a:t> = .4, </a:t>
            </a:r>
            <a:r>
              <a:rPr lang="es-AR" dirty="0" err="1">
                <a:latin typeface="Rubik" panose="020B0604020202020204" charset="-79"/>
                <a:cs typeface="Rubik" panose="020B0604020202020204" charset="-79"/>
              </a:rPr>
              <a:t>size</a:t>
            </a:r>
            <a:r>
              <a:rPr lang="es-AR" dirty="0">
                <a:latin typeface="Rubik" panose="020B0604020202020204" charset="-79"/>
                <a:cs typeface="Rubik" panose="020B0604020202020204" charset="-79"/>
              </a:rPr>
              <a:t>=4)+</a:t>
            </a:r>
          </a:p>
          <a:p>
            <a:r>
              <a:rPr lang="es-AR" dirty="0" err="1">
                <a:latin typeface="Rubik" panose="020B0604020202020204" charset="-79"/>
                <a:cs typeface="Rubik" panose="020B0604020202020204" charset="-79"/>
              </a:rPr>
              <a:t>labs</a:t>
            </a:r>
            <a:r>
              <a:rPr lang="es-AR" dirty="0">
                <a:latin typeface="Rubik" panose="020B0604020202020204" charset="-79"/>
                <a:cs typeface="Rubik" panose="020B0604020202020204" charset="-79"/>
              </a:rPr>
              <a:t>(x="Precio", y="Superficie cubierta", </a:t>
            </a:r>
          </a:p>
          <a:p>
            <a:r>
              <a:rPr lang="es-AR" dirty="0">
                <a:solidFill>
                  <a:schemeClr val="bg1"/>
                </a:solidFill>
                <a:highlight>
                  <a:srgbClr val="45637F"/>
                </a:highlight>
                <a:latin typeface="Rubik" panose="020B0604020202020204" charset="-79"/>
                <a:cs typeface="Rubik" panose="020B0604020202020204" charset="-79"/>
              </a:rPr>
              <a:t>color="Tipo")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AE2D024E-9C50-4ECC-8D6C-7B358C6F8A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7521" y="1969372"/>
            <a:ext cx="3480799" cy="2628000"/>
          </a:xfrm>
          <a:prstGeom prst="rect">
            <a:avLst/>
          </a:prstGeom>
        </p:spPr>
      </p:pic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id="{D55E97B7-14D6-4168-A96E-2481C654BBCE}"/>
              </a:ext>
            </a:extLst>
          </p:cNvPr>
          <p:cNvCxnSpPr>
            <a:cxnSpLocks/>
          </p:cNvCxnSpPr>
          <p:nvPr/>
        </p:nvCxnSpPr>
        <p:spPr>
          <a:xfrm>
            <a:off x="6823730" y="1747387"/>
            <a:ext cx="0" cy="221985"/>
          </a:xfrm>
          <a:prstGeom prst="straightConnector1">
            <a:avLst/>
          </a:prstGeom>
          <a:ln w="19050">
            <a:solidFill>
              <a:srgbClr val="45637F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uadroTexto 16">
            <a:extLst>
              <a:ext uri="{FF2B5EF4-FFF2-40B4-BE49-F238E27FC236}">
                <a16:creationId xmlns:a16="http://schemas.microsoft.com/office/drawing/2014/main" id="{AD8113B5-2E83-403B-B4F9-FF3DBF1A8DAB}"/>
              </a:ext>
            </a:extLst>
          </p:cNvPr>
          <p:cNvSpPr txBox="1"/>
          <p:nvPr/>
        </p:nvSpPr>
        <p:spPr>
          <a:xfrm>
            <a:off x="4572000" y="66329"/>
            <a:ext cx="43696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dirty="0">
                <a:solidFill>
                  <a:schemeClr val="bg1">
                    <a:lumMod val="50000"/>
                  </a:schemeClr>
                </a:solidFill>
                <a:latin typeface="Rubik" panose="020B0604020202020204" charset="-79"/>
                <a:ea typeface="MS PGothic" panose="020B0600070205080204" pitchFamily="34" charset="-128"/>
                <a:cs typeface="Rubik" panose="020B0604020202020204" charset="-79"/>
              </a:rPr>
              <a:t>Teniendo en cuenta una tercer variable</a:t>
            </a:r>
            <a:endParaRPr lang="es-AR" sz="1600" dirty="0">
              <a:solidFill>
                <a:schemeClr val="bg1">
                  <a:lumMod val="50000"/>
                </a:schemeClr>
              </a:solidFill>
              <a:latin typeface="Rubik" panose="020B0604020202020204" charset="-79"/>
              <a:ea typeface="MS PGothic" panose="020B0600070205080204" pitchFamily="34" charset="-128"/>
              <a:cs typeface="Rubik" panose="020B0604020202020204" charset="-79"/>
            </a:endParaRPr>
          </a:p>
        </p:txBody>
      </p: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B5C54A1A-C93E-4885-B60E-0FCE21EBE91E}"/>
              </a:ext>
            </a:extLst>
          </p:cNvPr>
          <p:cNvCxnSpPr/>
          <p:nvPr/>
        </p:nvCxnSpPr>
        <p:spPr>
          <a:xfrm>
            <a:off x="4410159" y="663547"/>
            <a:ext cx="0" cy="377898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666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88;p13"/>
          <p:cNvSpPr txBox="1"/>
          <p:nvPr/>
        </p:nvSpPr>
        <p:spPr>
          <a:xfrm>
            <a:off x="0" y="-13833"/>
            <a:ext cx="6029700" cy="4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s-MX" sz="3000" b="1" i="0" u="none" strike="noStrike" cap="none" dirty="0">
                <a:solidFill>
                  <a:srgbClr val="45637F"/>
                </a:solidFill>
                <a:latin typeface="Rubik"/>
                <a:ea typeface="Rubik"/>
                <a:cs typeface="Rubik"/>
                <a:sym typeface="Rubik"/>
              </a:rPr>
              <a:t>Visualización de datos -</a:t>
            </a:r>
            <a:endParaRPr sz="3000" b="1" i="0" u="none" strike="noStrike" cap="none" dirty="0">
              <a:solidFill>
                <a:srgbClr val="45637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E6337673-A5D6-4FD1-B0E4-AC8E1D5BC371}"/>
              </a:ext>
            </a:extLst>
          </p:cNvPr>
          <p:cNvSpPr/>
          <p:nvPr/>
        </p:nvSpPr>
        <p:spPr>
          <a:xfrm>
            <a:off x="102193" y="546694"/>
            <a:ext cx="4554773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dirty="0" err="1">
                <a:latin typeface="Rubik" panose="020B0604020202020204" charset="-79"/>
                <a:cs typeface="Rubik" panose="020B0604020202020204" charset="-79"/>
              </a:rPr>
              <a:t>ggplot</a:t>
            </a:r>
            <a:r>
              <a:rPr lang="es-AR" dirty="0">
                <a:latin typeface="Rubik" panose="020B0604020202020204" charset="-79"/>
                <a:cs typeface="Rubik" panose="020B0604020202020204" charset="-79"/>
              </a:rPr>
              <a:t>(</a:t>
            </a:r>
            <a:r>
              <a:rPr lang="es-AR" dirty="0" err="1">
                <a:latin typeface="Rubik" panose="020B0604020202020204" charset="-79"/>
                <a:cs typeface="Rubik" panose="020B0604020202020204" charset="-79"/>
              </a:rPr>
              <a:t>data_filtro</a:t>
            </a:r>
            <a:r>
              <a:rPr lang="es-AR" dirty="0">
                <a:latin typeface="Rubik" panose="020B0604020202020204" charset="-79"/>
                <a:cs typeface="Rubik" panose="020B0604020202020204" charset="-79"/>
              </a:rPr>
              <a:t>) +</a:t>
            </a:r>
          </a:p>
          <a:p>
            <a:r>
              <a:rPr lang="es-AR" dirty="0">
                <a:latin typeface="Rubik" panose="020B0604020202020204" charset="-79"/>
                <a:cs typeface="Rubik" panose="020B0604020202020204" charset="-79"/>
              </a:rPr>
              <a:t>  </a:t>
            </a:r>
            <a:r>
              <a:rPr lang="es-AR" dirty="0" err="1">
                <a:latin typeface="Rubik" panose="020B0604020202020204" charset="-79"/>
                <a:cs typeface="Rubik" panose="020B0604020202020204" charset="-79"/>
              </a:rPr>
              <a:t>geom_point</a:t>
            </a:r>
            <a:r>
              <a:rPr lang="es-AR" dirty="0">
                <a:latin typeface="Rubik" panose="020B0604020202020204" charset="-79"/>
                <a:cs typeface="Rubik" panose="020B0604020202020204" charset="-79"/>
              </a:rPr>
              <a:t>(aes(x = </a:t>
            </a:r>
            <a:r>
              <a:rPr lang="es-AR" dirty="0" err="1">
                <a:latin typeface="Rubik" panose="020B0604020202020204" charset="-79"/>
                <a:cs typeface="Rubik" panose="020B0604020202020204" charset="-79"/>
              </a:rPr>
              <a:t>price</a:t>
            </a:r>
            <a:r>
              <a:rPr lang="es-AR" dirty="0">
                <a:latin typeface="Rubik" panose="020B0604020202020204" charset="-79"/>
                <a:cs typeface="Rubik" panose="020B0604020202020204" charset="-79"/>
              </a:rPr>
              <a:t>, y = </a:t>
            </a:r>
            <a:r>
              <a:rPr lang="es-AR" dirty="0" err="1">
                <a:latin typeface="Rubik" panose="020B0604020202020204" charset="-79"/>
                <a:cs typeface="Rubik" panose="020B0604020202020204" charset="-79"/>
              </a:rPr>
              <a:t>surface_covered</a:t>
            </a:r>
            <a:r>
              <a:rPr lang="es-AR" dirty="0">
                <a:latin typeface="Rubik" panose="020B0604020202020204" charset="-79"/>
                <a:cs typeface="Rubik" panose="020B0604020202020204" charset="-79"/>
              </a:rPr>
              <a:t>),</a:t>
            </a:r>
          </a:p>
          <a:p>
            <a:r>
              <a:rPr lang="es-AR" dirty="0">
                <a:latin typeface="Rubik" panose="020B0604020202020204" charset="-79"/>
                <a:cs typeface="Rubik" panose="020B0604020202020204" charset="-79"/>
              </a:rPr>
              <a:t>              </a:t>
            </a:r>
            <a:r>
              <a:rPr lang="es-AR" dirty="0" err="1">
                <a:latin typeface="Rubik" panose="020B0604020202020204" charset="-79"/>
                <a:cs typeface="Rubik" panose="020B0604020202020204" charset="-79"/>
              </a:rPr>
              <a:t>alpha</a:t>
            </a:r>
            <a:r>
              <a:rPr lang="es-AR" dirty="0">
                <a:latin typeface="Rubik" panose="020B0604020202020204" charset="-79"/>
                <a:cs typeface="Rubik" panose="020B0604020202020204" charset="-79"/>
              </a:rPr>
              <a:t> = .4, color="#5184b9", </a:t>
            </a:r>
            <a:r>
              <a:rPr lang="es-AR" dirty="0" err="1">
                <a:latin typeface="Rubik" panose="020B0604020202020204" charset="-79"/>
                <a:cs typeface="Rubik" panose="020B0604020202020204" charset="-79"/>
              </a:rPr>
              <a:t>size</a:t>
            </a:r>
            <a:r>
              <a:rPr lang="es-AR" dirty="0">
                <a:latin typeface="Rubik" panose="020B0604020202020204" charset="-79"/>
                <a:cs typeface="Rubik" panose="020B0604020202020204" charset="-79"/>
              </a:rPr>
              <a:t>=4) +</a:t>
            </a:r>
          </a:p>
          <a:p>
            <a:r>
              <a:rPr lang="es-AR" dirty="0">
                <a:latin typeface="Rubik" panose="020B0604020202020204" charset="-79"/>
                <a:cs typeface="Rubik" panose="020B0604020202020204" charset="-79"/>
              </a:rPr>
              <a:t>  </a:t>
            </a:r>
            <a:r>
              <a:rPr lang="es-AR" dirty="0" err="1">
                <a:latin typeface="Rubik" panose="020B0604020202020204" charset="-79"/>
                <a:cs typeface="Rubik" panose="020B0604020202020204" charset="-79"/>
              </a:rPr>
              <a:t>labs</a:t>
            </a:r>
            <a:r>
              <a:rPr lang="es-AR" dirty="0">
                <a:latin typeface="Rubik" panose="020B0604020202020204" charset="-79"/>
                <a:cs typeface="Rubik" panose="020B0604020202020204" charset="-79"/>
              </a:rPr>
              <a:t>(x="Precio", y="Superficie cubierta")+</a:t>
            </a:r>
          </a:p>
          <a:p>
            <a:r>
              <a:rPr lang="es-AR" dirty="0">
                <a:solidFill>
                  <a:schemeClr val="bg1"/>
                </a:solidFill>
                <a:latin typeface="Rubik" panose="020B0604020202020204" charset="-79"/>
                <a:cs typeface="Rubik" panose="020B0604020202020204" charset="-79"/>
              </a:rPr>
              <a:t>  </a:t>
            </a:r>
            <a:r>
              <a:rPr lang="es-AR" dirty="0" err="1">
                <a:solidFill>
                  <a:schemeClr val="bg1"/>
                </a:solidFill>
                <a:highlight>
                  <a:srgbClr val="45637F"/>
                </a:highlight>
                <a:latin typeface="Rubik" panose="020B0604020202020204" charset="-79"/>
                <a:cs typeface="Rubik" panose="020B0604020202020204" charset="-79"/>
              </a:rPr>
              <a:t>facet_wrap</a:t>
            </a:r>
            <a:r>
              <a:rPr lang="es-AR" dirty="0">
                <a:solidFill>
                  <a:schemeClr val="bg1"/>
                </a:solidFill>
                <a:highlight>
                  <a:srgbClr val="45637F"/>
                </a:highlight>
                <a:latin typeface="Rubik" panose="020B0604020202020204" charset="-79"/>
                <a:cs typeface="Rubik" panose="020B0604020202020204" charset="-79"/>
              </a:rPr>
              <a:t>(~</a:t>
            </a:r>
            <a:r>
              <a:rPr lang="es-AR" dirty="0" err="1">
                <a:solidFill>
                  <a:schemeClr val="bg1"/>
                </a:solidFill>
                <a:highlight>
                  <a:srgbClr val="45637F"/>
                </a:highlight>
                <a:latin typeface="Rubik" panose="020B0604020202020204" charset="-79"/>
                <a:cs typeface="Rubik" panose="020B0604020202020204" charset="-79"/>
              </a:rPr>
              <a:t>property_type</a:t>
            </a:r>
            <a:r>
              <a:rPr lang="es-AR" dirty="0">
                <a:solidFill>
                  <a:schemeClr val="bg1"/>
                </a:solidFill>
                <a:highlight>
                  <a:srgbClr val="45637F"/>
                </a:highlight>
                <a:latin typeface="Rubik" panose="020B0604020202020204" charset="-79"/>
                <a:cs typeface="Rubik" panose="020B0604020202020204" charset="-79"/>
              </a:rPr>
              <a:t>)</a:t>
            </a:r>
          </a:p>
        </p:txBody>
      </p: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839B5B22-5CB2-4E17-9EAA-4A1101116B22}"/>
              </a:ext>
            </a:extLst>
          </p:cNvPr>
          <p:cNvCxnSpPr>
            <a:cxnSpLocks/>
          </p:cNvCxnSpPr>
          <p:nvPr/>
        </p:nvCxnSpPr>
        <p:spPr>
          <a:xfrm>
            <a:off x="4830304" y="1131469"/>
            <a:ext cx="1036421" cy="387214"/>
          </a:xfrm>
          <a:prstGeom prst="straightConnector1">
            <a:avLst/>
          </a:prstGeom>
          <a:ln w="19050">
            <a:solidFill>
              <a:srgbClr val="45637F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uadroTexto 16">
            <a:extLst>
              <a:ext uri="{FF2B5EF4-FFF2-40B4-BE49-F238E27FC236}">
                <a16:creationId xmlns:a16="http://schemas.microsoft.com/office/drawing/2014/main" id="{AD8113B5-2E83-403B-B4F9-FF3DBF1A8DAB}"/>
              </a:ext>
            </a:extLst>
          </p:cNvPr>
          <p:cNvSpPr txBox="1"/>
          <p:nvPr/>
        </p:nvSpPr>
        <p:spPr>
          <a:xfrm>
            <a:off x="4572000" y="66329"/>
            <a:ext cx="43696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dirty="0">
                <a:solidFill>
                  <a:schemeClr val="bg1">
                    <a:lumMod val="50000"/>
                  </a:schemeClr>
                </a:solidFill>
                <a:latin typeface="Rubik" panose="020B0604020202020204" charset="-79"/>
                <a:ea typeface="MS PGothic" panose="020B0600070205080204" pitchFamily="34" charset="-128"/>
                <a:cs typeface="Rubik" panose="020B0604020202020204" charset="-79"/>
              </a:rPr>
              <a:t>Teniendo en cuenta una tercer variable</a:t>
            </a:r>
            <a:endParaRPr lang="es-AR" sz="1600" dirty="0">
              <a:solidFill>
                <a:schemeClr val="bg1">
                  <a:lumMod val="50000"/>
                </a:schemeClr>
              </a:solidFill>
              <a:latin typeface="Rubik" panose="020B0604020202020204" charset="-79"/>
              <a:ea typeface="MS PGothic" panose="020B0600070205080204" pitchFamily="34" charset="-128"/>
              <a:cs typeface="Rubik" panose="020B0604020202020204" charset="-79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40EF1A84-8CD9-4262-98D5-EC26A5B0C6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4889" y="1716245"/>
            <a:ext cx="5769621" cy="2857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4989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rupo 83"/>
          <p:cNvGrpSpPr/>
          <p:nvPr/>
        </p:nvGrpSpPr>
        <p:grpSpPr>
          <a:xfrm>
            <a:off x="829019" y="1867692"/>
            <a:ext cx="1914181" cy="1795748"/>
            <a:chOff x="829019" y="1867692"/>
            <a:chExt cx="1914181" cy="1795748"/>
          </a:xfrm>
        </p:grpSpPr>
        <p:cxnSp>
          <p:nvCxnSpPr>
            <p:cNvPr id="3" name="Conector recto de flecha 2"/>
            <p:cNvCxnSpPr/>
            <p:nvPr/>
          </p:nvCxnSpPr>
          <p:spPr>
            <a:xfrm flipV="1">
              <a:off x="829019" y="1867692"/>
              <a:ext cx="2754" cy="1795748"/>
            </a:xfrm>
            <a:prstGeom prst="straightConnector1">
              <a:avLst/>
            </a:prstGeom>
            <a:ln w="38100">
              <a:solidFill>
                <a:srgbClr val="45637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Conector recto de flecha 6"/>
            <p:cNvCxnSpPr/>
            <p:nvPr/>
          </p:nvCxnSpPr>
          <p:spPr>
            <a:xfrm flipV="1">
              <a:off x="829019" y="3638117"/>
              <a:ext cx="1914181" cy="23488"/>
            </a:xfrm>
            <a:prstGeom prst="straightConnector1">
              <a:avLst/>
            </a:prstGeom>
            <a:ln w="38100">
              <a:solidFill>
                <a:srgbClr val="45637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Google Shape;188;p13"/>
          <p:cNvSpPr txBox="1"/>
          <p:nvPr/>
        </p:nvSpPr>
        <p:spPr>
          <a:xfrm>
            <a:off x="256250" y="201916"/>
            <a:ext cx="6029700" cy="4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s-MX" sz="3000" b="1" i="0" u="none" strike="noStrike" cap="none" dirty="0">
                <a:solidFill>
                  <a:srgbClr val="45637F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Visualización de datos</a:t>
            </a:r>
            <a:endParaRPr sz="3000" b="1" i="0" u="none" strike="noStrike" cap="none" dirty="0">
              <a:solidFill>
                <a:srgbClr val="45637F"/>
              </a:solidFill>
              <a:latin typeface="Rubik" panose="020B0604020202020204" charset="-79"/>
              <a:ea typeface="Rubik"/>
              <a:cs typeface="Rubik" panose="020B0604020202020204" charset="-79"/>
              <a:sym typeface="Rubik"/>
            </a:endParaRPr>
          </a:p>
        </p:txBody>
      </p:sp>
      <p:sp>
        <p:nvSpPr>
          <p:cNvPr id="21" name="Google Shape;192;p13"/>
          <p:cNvSpPr txBox="1"/>
          <p:nvPr/>
        </p:nvSpPr>
        <p:spPr>
          <a:xfrm>
            <a:off x="256251" y="754922"/>
            <a:ext cx="3320141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400" b="1" i="0" u="none" strike="noStrike" cap="none" dirty="0">
                <a:solidFill>
                  <a:srgbClr val="000000"/>
                </a:solidFill>
                <a:latin typeface="Rubik" panose="020B0604020202020204" charset="-79"/>
                <a:cs typeface="Rubik" panose="020B0604020202020204" charset="-79"/>
                <a:sym typeface="Arial"/>
              </a:rPr>
              <a:t>Gráficos de barra</a:t>
            </a:r>
            <a:endParaRPr sz="2400" b="1" i="0" u="none" strike="noStrike" cap="none" dirty="0">
              <a:solidFill>
                <a:srgbClr val="000000"/>
              </a:solidFill>
              <a:latin typeface="Rubik" panose="020B0604020202020204" charset="-79"/>
              <a:cs typeface="Rubik" panose="020B0604020202020204" charset="-79"/>
              <a:sym typeface="Arial"/>
            </a:endParaRPr>
          </a:p>
        </p:txBody>
      </p:sp>
      <p:cxnSp>
        <p:nvCxnSpPr>
          <p:cNvPr id="22" name="Google Shape;193;p13"/>
          <p:cNvCxnSpPr/>
          <p:nvPr/>
        </p:nvCxnSpPr>
        <p:spPr>
          <a:xfrm>
            <a:off x="256252" y="1201138"/>
            <a:ext cx="7908128" cy="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53" name="Grupo 52"/>
          <p:cNvGrpSpPr/>
          <p:nvPr/>
        </p:nvGrpSpPr>
        <p:grpSpPr>
          <a:xfrm>
            <a:off x="3322375" y="1567109"/>
            <a:ext cx="5489611" cy="2567461"/>
            <a:chOff x="2207820" y="1567109"/>
            <a:chExt cx="6643610" cy="2567461"/>
          </a:xfrm>
        </p:grpSpPr>
        <p:grpSp>
          <p:nvGrpSpPr>
            <p:cNvPr id="54" name="Group 11"/>
            <p:cNvGrpSpPr>
              <a:grpSpLocks/>
            </p:cNvGrpSpPr>
            <p:nvPr/>
          </p:nvGrpSpPr>
          <p:grpSpPr bwMode="auto">
            <a:xfrm>
              <a:off x="2207820" y="1846191"/>
              <a:ext cx="682824" cy="1995485"/>
              <a:chOff x="6350744" y="3798025"/>
              <a:chExt cx="1820600" cy="5320937"/>
            </a:xfrm>
          </p:grpSpPr>
          <p:cxnSp>
            <p:nvCxnSpPr>
              <p:cNvPr id="79" name="Straight Connector 98"/>
              <p:cNvCxnSpPr/>
              <p:nvPr/>
            </p:nvCxnSpPr>
            <p:spPr>
              <a:xfrm rot="5400000">
                <a:off x="7261044" y="2918206"/>
                <a:ext cx="0" cy="18206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3"/>
              <p:cNvCxnSpPr/>
              <p:nvPr/>
            </p:nvCxnSpPr>
            <p:spPr>
              <a:xfrm flipH="1">
                <a:off x="6350744" y="3798025"/>
                <a:ext cx="61794" cy="527650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99"/>
              <p:cNvCxnSpPr/>
              <p:nvPr/>
            </p:nvCxnSpPr>
            <p:spPr>
              <a:xfrm rot="5400000">
                <a:off x="7261045" y="5598985"/>
                <a:ext cx="0" cy="182059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100"/>
              <p:cNvCxnSpPr/>
              <p:nvPr/>
            </p:nvCxnSpPr>
            <p:spPr>
              <a:xfrm rot="5400000">
                <a:off x="7261044" y="8208662"/>
                <a:ext cx="0" cy="18206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5" name="Rounded Rectangle 36"/>
            <p:cNvSpPr/>
            <p:nvPr/>
          </p:nvSpPr>
          <p:spPr>
            <a:xfrm>
              <a:off x="2890644" y="1679624"/>
              <a:ext cx="1872112" cy="373856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75000"/>
              </a:schemeClr>
            </a:solidFill>
            <a:effectLst/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rgbClr r="0" g="0" b="0"/>
            </a:effectRef>
            <a:fontRef idx="minor">
              <a:schemeClr val="lt1"/>
            </a:fontRef>
          </p:style>
          <p:txBody>
            <a:bodyPr lIns="18075" tIns="18075" rIns="18075" bIns="18075" spcCol="1270" anchor="ctr"/>
            <a:lstStyle/>
            <a:p>
              <a:pPr algn="ctr" defTabSz="355591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es-ES" sz="1200" dirty="0">
                  <a:solidFill>
                    <a:srgbClr val="FFFFFF"/>
                  </a:solidFill>
                  <a:latin typeface="Rubik" panose="020B0604020202020204" charset="-79"/>
                  <a:cs typeface="Rubik" panose="020B0604020202020204" charset="-79"/>
                </a:rPr>
                <a:t>Distribución</a:t>
              </a:r>
              <a:r>
                <a:rPr lang="en-US" sz="1200" dirty="0">
                  <a:solidFill>
                    <a:srgbClr val="FFFFFF"/>
                  </a:solidFill>
                  <a:latin typeface="Rubik" panose="020B0604020202020204" charset="-79"/>
                  <a:cs typeface="Rubik" panose="020B0604020202020204" charset="-79"/>
                </a:rPr>
                <a:t> </a:t>
              </a:r>
              <a:r>
                <a:rPr lang="es-AR" sz="1200" dirty="0">
                  <a:solidFill>
                    <a:srgbClr val="FFFFFF"/>
                  </a:solidFill>
                  <a:latin typeface="Rubik" panose="020B0604020202020204" charset="-79"/>
                  <a:cs typeface="Rubik" panose="020B0604020202020204" charset="-79"/>
                </a:rPr>
                <a:t>univariada</a:t>
              </a:r>
            </a:p>
          </p:txBody>
        </p:sp>
        <p:sp>
          <p:nvSpPr>
            <p:cNvPr id="56" name="Rounded Rectangle 37"/>
            <p:cNvSpPr/>
            <p:nvPr/>
          </p:nvSpPr>
          <p:spPr>
            <a:xfrm>
              <a:off x="2892430" y="2696295"/>
              <a:ext cx="1872112" cy="373856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60000"/>
                <a:lumOff val="40000"/>
              </a:schemeClr>
            </a:solidFill>
            <a:effectLst/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rgbClr r="0" g="0" b="0"/>
            </a:effectRef>
            <a:fontRef idx="minor">
              <a:schemeClr val="lt1"/>
            </a:fontRef>
          </p:style>
          <p:txBody>
            <a:bodyPr lIns="18075" tIns="18075" rIns="18075" bIns="18075" spcCol="1270" anchor="ctr"/>
            <a:lstStyle/>
            <a:p>
              <a:pPr algn="ctr" defTabSz="355591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es-MX" sz="1200" dirty="0">
                  <a:solidFill>
                    <a:srgbClr val="FFFFFF"/>
                  </a:solidFill>
                  <a:latin typeface="Rubik" panose="020B0604020202020204" charset="-79"/>
                  <a:cs typeface="Rubik" panose="020B0604020202020204" charset="-79"/>
                </a:rPr>
                <a:t>Frecuencia de una variable</a:t>
              </a:r>
              <a:endParaRPr lang="es-AR" sz="1200" dirty="0">
                <a:solidFill>
                  <a:srgbClr val="FFFFFF"/>
                </a:solidFill>
                <a:latin typeface="Rubik" panose="020B0604020202020204" charset="-79"/>
                <a:cs typeface="Rubik" panose="020B0604020202020204" charset="-79"/>
              </a:endParaRPr>
            </a:p>
          </p:txBody>
        </p:sp>
        <p:sp>
          <p:nvSpPr>
            <p:cNvPr id="57" name="Rounded Rectangle 38"/>
            <p:cNvSpPr/>
            <p:nvPr/>
          </p:nvSpPr>
          <p:spPr>
            <a:xfrm>
              <a:off x="2892430" y="3662487"/>
              <a:ext cx="1872112" cy="373261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40000"/>
                <a:lumOff val="60000"/>
              </a:schemeClr>
            </a:solidFill>
            <a:effectLst/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rgbClr r="0" g="0" b="0"/>
            </a:effectRef>
            <a:fontRef idx="minor">
              <a:schemeClr val="lt1"/>
            </a:fontRef>
          </p:style>
          <p:txBody>
            <a:bodyPr lIns="18075" tIns="18075" rIns="18075" bIns="18075" spcCol="1270" anchor="ctr"/>
            <a:lstStyle/>
            <a:p>
              <a:pPr algn="ctr" defTabSz="355591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es-MX" sz="1200" dirty="0">
                  <a:solidFill>
                    <a:srgbClr val="FFFFFF"/>
                  </a:solidFill>
                  <a:latin typeface="Rubik" panose="020B0604020202020204" charset="-79"/>
                  <a:cs typeface="Rubik" panose="020B0604020202020204" charset="-79"/>
                </a:rPr>
                <a:t>Tipo de variable</a:t>
              </a:r>
              <a:endParaRPr lang="es-AR" sz="1200" dirty="0">
                <a:solidFill>
                  <a:srgbClr val="FFFFFF"/>
                </a:solidFill>
                <a:latin typeface="Rubik" panose="020B0604020202020204" charset="-79"/>
                <a:cs typeface="Rubik" panose="020B0604020202020204" charset="-79"/>
              </a:endParaRPr>
            </a:p>
          </p:txBody>
        </p:sp>
        <p:cxnSp>
          <p:nvCxnSpPr>
            <p:cNvPr id="58" name="Straight Connector 76"/>
            <p:cNvCxnSpPr/>
            <p:nvPr/>
          </p:nvCxnSpPr>
          <p:spPr>
            <a:xfrm flipH="1">
              <a:off x="4705009" y="3825014"/>
              <a:ext cx="204192" cy="0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Left Bracket 77"/>
            <p:cNvSpPr/>
            <p:nvPr/>
          </p:nvSpPr>
          <p:spPr>
            <a:xfrm>
              <a:off x="4911584" y="3552949"/>
              <a:ext cx="61913" cy="581621"/>
            </a:xfrm>
            <a:prstGeom prst="leftBracket">
              <a:avLst>
                <a:gd name="adj" fmla="val 65305"/>
              </a:avLst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defTabSz="685663">
                <a:defRPr/>
              </a:pPr>
              <a:endParaRPr lang="en-US" sz="800" dirty="0">
                <a:latin typeface="Rubik" panose="020B0604020202020204" charset="-79"/>
                <a:cs typeface="Rubik" panose="020B0604020202020204" charset="-79"/>
              </a:endParaRPr>
            </a:p>
          </p:txBody>
        </p:sp>
        <p:cxnSp>
          <p:nvCxnSpPr>
            <p:cNvPr id="61" name="Straight Connector 79"/>
            <p:cNvCxnSpPr/>
            <p:nvPr/>
          </p:nvCxnSpPr>
          <p:spPr>
            <a:xfrm>
              <a:off x="4966948" y="3552950"/>
              <a:ext cx="3657402" cy="0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80"/>
            <p:cNvCxnSpPr/>
            <p:nvPr/>
          </p:nvCxnSpPr>
          <p:spPr>
            <a:xfrm>
              <a:off x="4966948" y="4134570"/>
              <a:ext cx="3657402" cy="0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84"/>
            <p:cNvCxnSpPr/>
            <p:nvPr/>
          </p:nvCxnSpPr>
          <p:spPr>
            <a:xfrm flipH="1">
              <a:off x="4735964" y="2864849"/>
              <a:ext cx="204192" cy="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Left Bracket 85"/>
            <p:cNvSpPr/>
            <p:nvPr/>
          </p:nvSpPr>
          <p:spPr>
            <a:xfrm>
              <a:off x="4909202" y="2586162"/>
              <a:ext cx="61913" cy="581621"/>
            </a:xfrm>
            <a:prstGeom prst="leftBracket">
              <a:avLst>
                <a:gd name="adj" fmla="val 65305"/>
              </a:avLst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defTabSz="685663">
                <a:defRPr/>
              </a:pPr>
              <a:endParaRPr lang="en-US" sz="800" dirty="0">
                <a:latin typeface="Rubik" panose="020B0604020202020204" charset="-79"/>
                <a:cs typeface="Rubik" panose="020B0604020202020204" charset="-79"/>
              </a:endParaRPr>
            </a:p>
          </p:txBody>
        </p:sp>
        <p:cxnSp>
          <p:nvCxnSpPr>
            <p:cNvPr id="66" name="Straight Connector 87"/>
            <p:cNvCxnSpPr/>
            <p:nvPr/>
          </p:nvCxnSpPr>
          <p:spPr>
            <a:xfrm>
              <a:off x="4964567" y="2586162"/>
              <a:ext cx="3659783" cy="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88"/>
            <p:cNvCxnSpPr/>
            <p:nvPr/>
          </p:nvCxnSpPr>
          <p:spPr>
            <a:xfrm>
              <a:off x="4964567" y="3167783"/>
              <a:ext cx="3659783" cy="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92"/>
            <p:cNvCxnSpPr/>
            <p:nvPr/>
          </p:nvCxnSpPr>
          <p:spPr>
            <a:xfrm flipH="1">
              <a:off x="4689590" y="1867692"/>
              <a:ext cx="204192" cy="0"/>
            </a:xfrm>
            <a:prstGeom prst="line">
              <a:avLst/>
            </a:prstGeom>
            <a:ln w="317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Left Bracket 93"/>
            <p:cNvSpPr/>
            <p:nvPr/>
          </p:nvSpPr>
          <p:spPr>
            <a:xfrm>
              <a:off x="4909202" y="1567109"/>
              <a:ext cx="61913" cy="581621"/>
            </a:xfrm>
            <a:prstGeom prst="leftBracket">
              <a:avLst>
                <a:gd name="adj" fmla="val 65305"/>
              </a:avLst>
            </a:prstGeom>
            <a:ln w="31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defTabSz="685663">
                <a:defRPr/>
              </a:pPr>
              <a:endParaRPr lang="en-US" sz="800" dirty="0">
                <a:latin typeface="Rubik" panose="020B0604020202020204" charset="-79"/>
                <a:cs typeface="Rubik" panose="020B0604020202020204" charset="-79"/>
              </a:endParaRPr>
            </a:p>
          </p:txBody>
        </p:sp>
        <p:cxnSp>
          <p:nvCxnSpPr>
            <p:cNvPr id="71" name="Straight Connector 95"/>
            <p:cNvCxnSpPr/>
            <p:nvPr/>
          </p:nvCxnSpPr>
          <p:spPr>
            <a:xfrm>
              <a:off x="4964567" y="1567110"/>
              <a:ext cx="3659783" cy="0"/>
            </a:xfrm>
            <a:prstGeom prst="line">
              <a:avLst/>
            </a:prstGeom>
            <a:ln w="3175">
              <a:solidFill>
                <a:schemeClr val="accent1">
                  <a:lumMod val="7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96"/>
            <p:cNvCxnSpPr/>
            <p:nvPr/>
          </p:nvCxnSpPr>
          <p:spPr>
            <a:xfrm>
              <a:off x="4964567" y="2148730"/>
              <a:ext cx="3659783" cy="0"/>
            </a:xfrm>
            <a:prstGeom prst="line">
              <a:avLst/>
            </a:prstGeom>
            <a:ln w="3175">
              <a:solidFill>
                <a:schemeClr val="accent1">
                  <a:lumMod val="7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Subtitle 2"/>
            <p:cNvSpPr txBox="1">
              <a:spLocks/>
            </p:cNvSpPr>
            <p:nvPr/>
          </p:nvSpPr>
          <p:spPr bwMode="auto">
            <a:xfrm>
              <a:off x="4965633" y="1593744"/>
              <a:ext cx="3885797" cy="586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68566" tIns="34283" rIns="68566" bIns="34283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Lato Light" charset="0"/>
                  <a:ea typeface="MS PGothic" panose="020B0600070205080204" pitchFamily="34" charset="-128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Lato Light" charset="0"/>
                  <a:ea typeface="MS PGothic" panose="020B0600070205080204" pitchFamily="34" charset="-128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Lato Light" charset="0"/>
                  <a:ea typeface="MS PGothic" panose="020B0600070205080204" pitchFamily="34" charset="-128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Lato Light" charset="0"/>
                  <a:ea typeface="MS PGothic" panose="020B0600070205080204" pitchFamily="34" charset="-128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Lato Light" charset="0"/>
                  <a:ea typeface="MS PGothic" panose="020B0600070205080204" pitchFamily="34" charset="-128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  <a:ea typeface="MS PGothic" panose="020B0600070205080204" pitchFamily="34" charset="-128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  <a:ea typeface="MS PGothic" panose="020B0600070205080204" pitchFamily="34" charset="-128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  <a:ea typeface="MS PGothic" panose="020B0600070205080204" pitchFamily="34" charset="-128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40000"/>
                </a:lnSpc>
                <a:spcBef>
                  <a:spcPts val="750"/>
                </a:spcBef>
              </a:pPr>
              <a:r>
                <a:rPr lang="es-MX" altLang="es-AR" sz="1200" dirty="0">
                  <a:solidFill>
                    <a:schemeClr val="bg1">
                      <a:lumMod val="50000"/>
                    </a:schemeClr>
                  </a:solidFill>
                  <a:latin typeface="Rubik" panose="020B0604020202020204" charset="-79"/>
                  <a:cs typeface="Rubik" panose="020B0604020202020204" charset="-79"/>
                </a:rPr>
                <a:t>Se representa una sola variable y sus cualidades</a:t>
              </a:r>
              <a:endParaRPr lang="en-US" altLang="es-AR" sz="1200" dirty="0">
                <a:solidFill>
                  <a:schemeClr val="bg1">
                    <a:lumMod val="50000"/>
                  </a:schemeClr>
                </a:solidFill>
                <a:latin typeface="Rubik" panose="020B0604020202020204" charset="-79"/>
                <a:cs typeface="Rubik" panose="020B0604020202020204" charset="-79"/>
              </a:endParaRPr>
            </a:p>
          </p:txBody>
        </p:sp>
        <p:sp>
          <p:nvSpPr>
            <p:cNvPr id="75" name="Subtitle 2"/>
            <p:cNvSpPr txBox="1">
              <a:spLocks/>
            </p:cNvSpPr>
            <p:nvPr/>
          </p:nvSpPr>
          <p:spPr bwMode="auto">
            <a:xfrm>
              <a:off x="4940156" y="2550322"/>
              <a:ext cx="3859767" cy="5606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68566" tIns="34283" rIns="68566" bIns="34283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>
                <a:lnSpc>
                  <a:spcPct val="140000"/>
                </a:lnSpc>
                <a:spcBef>
                  <a:spcPts val="750"/>
                </a:spcBef>
                <a:defRPr sz="1200">
                  <a:solidFill>
                    <a:schemeClr val="tx1"/>
                  </a:solidFill>
                  <a:latin typeface="+mn-lt"/>
                  <a:ea typeface="MS PGothic" panose="020B0600070205080204" pitchFamily="34" charset="-128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Lato Light" charset="0"/>
                  <a:ea typeface="MS PGothic" panose="020B0600070205080204" pitchFamily="34" charset="-128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Lato Light" charset="0"/>
                  <a:ea typeface="MS PGothic" panose="020B0600070205080204" pitchFamily="34" charset="-128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Lato Light" charset="0"/>
                  <a:ea typeface="MS PGothic" panose="020B0600070205080204" pitchFamily="34" charset="-128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Lato Light" charset="0"/>
                  <a:ea typeface="MS PGothic" panose="020B0600070205080204" pitchFamily="34" charset="-128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  <a:ea typeface="MS PGothic" panose="020B0600070205080204" pitchFamily="34" charset="-128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  <a:ea typeface="MS PGothic" panose="020B0600070205080204" pitchFamily="34" charset="-128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  <a:ea typeface="MS PGothic" panose="020B0600070205080204" pitchFamily="34" charset="-128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  <a:ea typeface="MS PGothic" panose="020B0600070205080204" pitchFamily="34" charset="-128"/>
                </a:defRPr>
              </a:lvl9pPr>
            </a:lstStyle>
            <a:p>
              <a:r>
                <a:rPr lang="es-MX" altLang="es-AR" dirty="0">
                  <a:solidFill>
                    <a:schemeClr val="bg1">
                      <a:lumMod val="50000"/>
                    </a:schemeClr>
                  </a:solidFill>
                  <a:latin typeface="Rubik" panose="020B0604020202020204" charset="-79"/>
                  <a:cs typeface="Rubik" panose="020B0604020202020204" charset="-79"/>
                </a:rPr>
                <a:t>El alto de la barra para cada categoría dependerá del valor de su frecuencia</a:t>
              </a:r>
              <a:endParaRPr lang="en-US" altLang="es-AR" dirty="0">
                <a:solidFill>
                  <a:schemeClr val="bg1">
                    <a:lumMod val="50000"/>
                  </a:schemeClr>
                </a:solidFill>
                <a:latin typeface="Rubik" panose="020B0604020202020204" charset="-79"/>
                <a:cs typeface="Rubik" panose="020B0604020202020204" charset="-79"/>
              </a:endParaRPr>
            </a:p>
          </p:txBody>
        </p:sp>
        <p:sp>
          <p:nvSpPr>
            <p:cNvPr id="77" name="Subtitle 2"/>
            <p:cNvSpPr txBox="1">
              <a:spLocks/>
            </p:cNvSpPr>
            <p:nvPr/>
          </p:nvSpPr>
          <p:spPr bwMode="auto">
            <a:xfrm>
              <a:off x="4940286" y="3521349"/>
              <a:ext cx="3911144" cy="586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68566" tIns="34283" rIns="68566" bIns="34283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>
                <a:lnSpc>
                  <a:spcPct val="140000"/>
                </a:lnSpc>
                <a:spcBef>
                  <a:spcPts val="750"/>
                </a:spcBef>
                <a:defRPr sz="1200">
                  <a:solidFill>
                    <a:schemeClr val="tx1"/>
                  </a:solidFill>
                  <a:latin typeface="+mn-lt"/>
                  <a:ea typeface="MS PGothic" panose="020B0600070205080204" pitchFamily="34" charset="-128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Lato Light" charset="0"/>
                  <a:ea typeface="MS PGothic" panose="020B0600070205080204" pitchFamily="34" charset="-128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Lato Light" charset="0"/>
                  <a:ea typeface="MS PGothic" panose="020B0600070205080204" pitchFamily="34" charset="-128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Lato Light" charset="0"/>
                  <a:ea typeface="MS PGothic" panose="020B0600070205080204" pitchFamily="34" charset="-128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Lato Light" charset="0"/>
                  <a:ea typeface="MS PGothic" panose="020B0600070205080204" pitchFamily="34" charset="-128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  <a:ea typeface="MS PGothic" panose="020B0600070205080204" pitchFamily="34" charset="-128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  <a:ea typeface="MS PGothic" panose="020B0600070205080204" pitchFamily="34" charset="-128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  <a:ea typeface="MS PGothic" panose="020B0600070205080204" pitchFamily="34" charset="-128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  <a:ea typeface="MS PGothic" panose="020B0600070205080204" pitchFamily="34" charset="-128"/>
                </a:defRPr>
              </a:lvl9pPr>
            </a:lstStyle>
            <a:p>
              <a:r>
                <a:rPr lang="es-MX" altLang="es-AR" dirty="0">
                  <a:solidFill>
                    <a:schemeClr val="bg1">
                      <a:lumMod val="50000"/>
                    </a:schemeClr>
                  </a:solidFill>
                  <a:latin typeface="Rubik" panose="020B0604020202020204" charset="-79"/>
                  <a:cs typeface="Rubik" panose="020B0604020202020204" charset="-79"/>
                </a:rPr>
                <a:t>La variable representada puede ser cualitativa o cuantitativa discreta</a:t>
              </a:r>
              <a:endParaRPr lang="en-US" altLang="es-AR" dirty="0">
                <a:solidFill>
                  <a:schemeClr val="bg1">
                    <a:lumMod val="50000"/>
                  </a:schemeClr>
                </a:solidFill>
                <a:latin typeface="Rubik" panose="020B0604020202020204" charset="-79"/>
                <a:cs typeface="Rubik" panose="020B0604020202020204" charset="-79"/>
              </a:endParaRPr>
            </a:p>
          </p:txBody>
        </p:sp>
      </p:grpSp>
      <p:sp>
        <p:nvSpPr>
          <p:cNvPr id="2" name="Rectángulo 1"/>
          <p:cNvSpPr/>
          <p:nvPr/>
        </p:nvSpPr>
        <p:spPr>
          <a:xfrm>
            <a:off x="1012371" y="2786743"/>
            <a:ext cx="370115" cy="875744"/>
          </a:xfrm>
          <a:prstGeom prst="rect">
            <a:avLst/>
          </a:prstGeom>
          <a:solidFill>
            <a:srgbClr val="45637F"/>
          </a:solidFill>
          <a:ln>
            <a:solidFill>
              <a:srgbClr val="4563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>
              <a:latin typeface="Rubik" panose="020B0604020202020204" charset="-79"/>
              <a:cs typeface="Rubik" panose="020B0604020202020204" charset="-79"/>
            </a:endParaRPr>
          </a:p>
        </p:txBody>
      </p:sp>
      <p:sp>
        <p:nvSpPr>
          <p:cNvPr id="42" name="Rectángulo 41"/>
          <p:cNvSpPr/>
          <p:nvPr/>
        </p:nvSpPr>
        <p:spPr>
          <a:xfrm>
            <a:off x="1558914" y="2329543"/>
            <a:ext cx="370115" cy="1320799"/>
          </a:xfrm>
          <a:prstGeom prst="rect">
            <a:avLst/>
          </a:prstGeom>
          <a:solidFill>
            <a:srgbClr val="45637F"/>
          </a:solidFill>
          <a:ln>
            <a:solidFill>
              <a:srgbClr val="4563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>
              <a:latin typeface="Rubik" panose="020B0604020202020204" charset="-79"/>
              <a:cs typeface="Rubik" panose="020B0604020202020204" charset="-79"/>
            </a:endParaRPr>
          </a:p>
        </p:txBody>
      </p:sp>
      <p:sp>
        <p:nvSpPr>
          <p:cNvPr id="43" name="Rectángulo 42"/>
          <p:cNvSpPr/>
          <p:nvPr/>
        </p:nvSpPr>
        <p:spPr>
          <a:xfrm>
            <a:off x="2088160" y="2586162"/>
            <a:ext cx="370115" cy="1064140"/>
          </a:xfrm>
          <a:prstGeom prst="rect">
            <a:avLst/>
          </a:prstGeom>
          <a:solidFill>
            <a:srgbClr val="45637F"/>
          </a:solidFill>
          <a:ln>
            <a:solidFill>
              <a:srgbClr val="4563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>
              <a:latin typeface="Rubik" panose="020B0604020202020204" charset="-79"/>
              <a:cs typeface="Rubik" panose="020B0604020202020204" charset="-79"/>
            </a:endParaRPr>
          </a:p>
        </p:txBody>
      </p:sp>
      <p:sp>
        <p:nvSpPr>
          <p:cNvPr id="6" name="CuadroTexto 5"/>
          <p:cNvSpPr txBox="1"/>
          <p:nvPr/>
        </p:nvSpPr>
        <p:spPr>
          <a:xfrm rot="16200000">
            <a:off x="-529759" y="2611677"/>
            <a:ext cx="20313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>
                <a:solidFill>
                  <a:schemeClr val="bg1">
                    <a:lumMod val="50000"/>
                  </a:schemeClr>
                </a:solidFill>
                <a:latin typeface="Rubik" panose="020B0604020202020204" charset="-79"/>
                <a:cs typeface="Rubik" panose="020B0604020202020204" charset="-79"/>
              </a:rPr>
              <a:t>Cantidad o porcentaje</a:t>
            </a:r>
            <a:endParaRPr lang="es-AR" dirty="0">
              <a:solidFill>
                <a:schemeClr val="bg1">
                  <a:lumMod val="50000"/>
                </a:schemeClr>
              </a:solidFill>
              <a:latin typeface="Rubik" panose="020B0604020202020204" charset="-79"/>
              <a:cs typeface="Rubik" panose="020B0604020202020204" charset="-79"/>
            </a:endParaRPr>
          </a:p>
        </p:txBody>
      </p:sp>
      <p:sp>
        <p:nvSpPr>
          <p:cNvPr id="47" name="CuadroTexto 46"/>
          <p:cNvSpPr txBox="1"/>
          <p:nvPr/>
        </p:nvSpPr>
        <p:spPr>
          <a:xfrm>
            <a:off x="829848" y="3687786"/>
            <a:ext cx="20585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>
                <a:solidFill>
                  <a:schemeClr val="bg1">
                    <a:lumMod val="50000"/>
                  </a:schemeClr>
                </a:solidFill>
                <a:latin typeface="Rubik" panose="020B0604020202020204" charset="-79"/>
                <a:cs typeface="Rubik" panose="020B0604020202020204" charset="-79"/>
              </a:rPr>
              <a:t>Variable 1 (Categórica)</a:t>
            </a:r>
            <a:endParaRPr lang="es-AR" dirty="0">
              <a:solidFill>
                <a:schemeClr val="bg1">
                  <a:lumMod val="50000"/>
                </a:schemeClr>
              </a:solidFill>
              <a:latin typeface="Rubik" panose="020B0604020202020204" charset="-79"/>
              <a:cs typeface="Rubik" panose="020B060402020202020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02721892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3743</TotalTime>
  <Words>1860</Words>
  <Application>Microsoft Office PowerPoint</Application>
  <PresentationFormat>Presentación en pantalla (16:9)</PresentationFormat>
  <Paragraphs>249</Paragraphs>
  <Slides>44</Slides>
  <Notes>12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44</vt:i4>
      </vt:variant>
    </vt:vector>
  </HeadingPairs>
  <TitlesOfParts>
    <vt:vector size="49" baseType="lpstr">
      <vt:lpstr>Calibri</vt:lpstr>
      <vt:lpstr>Rubik</vt:lpstr>
      <vt:lpstr>Trebuchet MS</vt:lpstr>
      <vt:lpstr>Arial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Martin Castro</dc:creator>
  <cp:lastModifiedBy>Luis Alfredo Jimenez</cp:lastModifiedBy>
  <cp:revision>44</cp:revision>
  <dcterms:modified xsi:type="dcterms:W3CDTF">2022-02-16T21:08:23Z</dcterms:modified>
</cp:coreProperties>
</file>